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  <a:srgbClr val="01AB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106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119045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ECNBQT3519EW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kombinovaná chladnička s mrazákem </a:t>
            </a:r>
            <a:r>
              <a:rPr lang="cs-CZ" altLang="cs-CZ" sz="1400" dirty="0" err="1">
                <a:latin typeface="Arial" charset="0"/>
              </a:rPr>
              <a:t>Fresco</a:t>
            </a:r>
            <a:r>
              <a:rPr lang="cs-CZ" altLang="cs-CZ" sz="1400" dirty="0">
                <a:latin typeface="Arial" charset="0"/>
              </a:rPr>
              <a:t> – šířka 54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elektronické ovládání, en. třída E, TNF, 2x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Crisper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(1x s humidity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zone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), Super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cooling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/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freezing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WIFI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62289" y="1142216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284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chladničky/mrazáku (l)		211/73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226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6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35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SN.N.ST.T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Hvězdičkové označení		</a:t>
            </a:r>
            <a:r>
              <a:rPr lang="cs-CZ" sz="800" b="0" i="0" dirty="0">
                <a:effectLst/>
                <a:latin typeface="arial" panose="020B0604020202020204" pitchFamily="34" charset="0"/>
              </a:rPr>
              <a:t>* * * 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WIFI+Bluetooth</a:t>
            </a:r>
            <a:r>
              <a:rPr lang="cs-CZ" altLang="cs-CZ" sz="800" b="1" dirty="0">
                <a:latin typeface="Arial" charset="0"/>
              </a:rPr>
              <a:t> – </a:t>
            </a:r>
            <a:r>
              <a:rPr lang="cs-CZ" altLang="cs-CZ" sz="800" dirty="0">
                <a:latin typeface="Arial" charset="0"/>
              </a:rPr>
              <a:t>konektivita – připojení k aplikaci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Elektronické ovládání – dotykové ovládání, digitální LED displej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Technologie </a:t>
            </a:r>
            <a:r>
              <a:rPr lang="cs-CZ" altLang="cs-CZ" sz="800" b="1" dirty="0" err="1">
                <a:latin typeface="Arial" charset="0"/>
              </a:rPr>
              <a:t>Total</a:t>
            </a:r>
            <a:r>
              <a:rPr lang="cs-CZ" altLang="cs-CZ" sz="800" b="1" dirty="0">
                <a:latin typeface="Arial" charset="0"/>
              </a:rPr>
              <a:t> No </a:t>
            </a:r>
            <a:r>
              <a:rPr lang="cs-CZ" altLang="cs-CZ" sz="800" b="1" dirty="0" err="1">
                <a:latin typeface="Arial" charset="0"/>
              </a:rPr>
              <a:t>Frost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beznámrazová</a:t>
            </a:r>
            <a:r>
              <a:rPr lang="cs-CZ" altLang="cs-CZ" sz="800" dirty="0">
                <a:latin typeface="Arial" charset="0"/>
              </a:rPr>
              <a:t> 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sz="800" b="1" dirty="0">
                <a:latin typeface="Arial" charset="0"/>
              </a:rPr>
              <a:t>Technologie </a:t>
            </a:r>
            <a:r>
              <a:rPr lang="cs-CZ" sz="800" b="1" dirty="0" err="1">
                <a:latin typeface="Arial" charset="0"/>
              </a:rPr>
              <a:t>Circle</a:t>
            </a:r>
            <a:r>
              <a:rPr lang="cs-CZ" sz="800" b="1" dirty="0">
                <a:latin typeface="Arial" charset="0"/>
              </a:rPr>
              <a:t> </a:t>
            </a:r>
            <a:r>
              <a:rPr lang="cs-CZ" sz="800" b="1" dirty="0" err="1">
                <a:latin typeface="Arial" charset="0"/>
              </a:rPr>
              <a:t>Fresh</a:t>
            </a:r>
            <a:r>
              <a:rPr lang="cs-CZ" sz="800" b="1" dirty="0">
                <a:latin typeface="Arial" charset="0"/>
              </a:rPr>
              <a:t> </a:t>
            </a:r>
            <a:r>
              <a:rPr lang="cs-CZ" sz="800" dirty="0">
                <a:latin typeface="Arial" charset="0"/>
              </a:rPr>
              <a:t>- udrží potraviny déle čerstvé, šťavnaté a chutné a díky bočnímu proudění vzduchu je zabráněno jejich vysychání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Super </a:t>
            </a:r>
            <a:r>
              <a:rPr lang="cs-CZ" altLang="cs-CZ" sz="800" b="1" dirty="0" err="1">
                <a:latin typeface="Arial" charset="0"/>
              </a:rPr>
              <a:t>Cooling</a:t>
            </a:r>
            <a:r>
              <a:rPr lang="cs-CZ" altLang="cs-CZ" sz="800" b="1" dirty="0">
                <a:latin typeface="Arial" charset="0"/>
              </a:rPr>
              <a:t> – rychlé chlazení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Super </a:t>
            </a:r>
            <a:r>
              <a:rPr lang="cs-CZ" altLang="cs-CZ" sz="800" b="1" dirty="0" err="1">
                <a:latin typeface="Arial" charset="0"/>
              </a:rPr>
              <a:t>Freezing</a:t>
            </a:r>
            <a:r>
              <a:rPr lang="cs-CZ" altLang="cs-CZ" sz="800" b="1" dirty="0">
                <a:latin typeface="Arial" charset="0"/>
              </a:rPr>
              <a:t> – rychlé mražení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Zvukový signál při nedovřených dveřích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Prázdninový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ECO režim</a:t>
            </a:r>
          </a:p>
          <a:p>
            <a:pPr marL="0" lv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Chladnička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+ 1 skleněné police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+ 3 přihrádky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Univerzální box (</a:t>
            </a:r>
            <a:r>
              <a:rPr lang="cs-CZ" altLang="cs-CZ" sz="800" dirty="0" err="1">
                <a:latin typeface="Arial" charset="0"/>
              </a:rPr>
              <a:t>Crisper</a:t>
            </a:r>
            <a:r>
              <a:rPr lang="cs-CZ" altLang="cs-CZ" sz="800" dirty="0">
                <a:latin typeface="Arial" charset="0"/>
              </a:rPr>
              <a:t>) bez regulace vlhkosti vzduchu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</a:t>
            </a:r>
            <a:r>
              <a:rPr lang="cs-CZ" altLang="cs-CZ" sz="800" dirty="0" err="1">
                <a:latin typeface="Arial" charset="0"/>
              </a:rPr>
              <a:t>Crisper</a:t>
            </a:r>
            <a:r>
              <a:rPr lang="cs-CZ" altLang="cs-CZ" sz="800" dirty="0">
                <a:latin typeface="Arial" charset="0"/>
              </a:rPr>
              <a:t> s regulací vlhkosti </a:t>
            </a:r>
            <a:r>
              <a:rPr lang="cs-CZ" altLang="cs-CZ" sz="800" b="1" dirty="0">
                <a:latin typeface="Arial" charset="0"/>
              </a:rPr>
              <a:t>Humidity </a:t>
            </a:r>
            <a:r>
              <a:rPr lang="cs-CZ" altLang="cs-CZ" sz="800" b="1" dirty="0" err="1">
                <a:latin typeface="Arial" charset="0"/>
              </a:rPr>
              <a:t>zone</a:t>
            </a:r>
            <a:endParaRPr lang="cs-CZ" altLang="cs-CZ" sz="800" b="1" dirty="0"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Mraznička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plastové zásuvky (transparentní) + 1 výsuvná police bez víka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Invertorový kompresor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LED v chladničce (v horní části)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 –  výměnné panty dveří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Dveře s náběhem – klouzavé (</a:t>
            </a:r>
            <a:r>
              <a:rPr lang="cs-CZ" altLang="cs-CZ" sz="800" dirty="0" err="1">
                <a:latin typeface="Arial" charset="0"/>
              </a:rPr>
              <a:t>sliding</a:t>
            </a:r>
            <a:r>
              <a:rPr lang="cs-CZ" altLang="cs-CZ" sz="800" dirty="0">
                <a:latin typeface="Arial" charset="0"/>
              </a:rPr>
              <a:t>) panty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96136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34901764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8059019107752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1935 × 540 × 550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60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2050 × 584 × 613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67</a:t>
            </a:r>
          </a:p>
        </p:txBody>
      </p:sp>
      <p:sp>
        <p:nvSpPr>
          <p:cNvPr id="5" name="Obdélník 4"/>
          <p:cNvSpPr/>
          <p:nvPr/>
        </p:nvSpPr>
        <p:spPr>
          <a:xfrm>
            <a:off x="7544240" y="1365134"/>
            <a:ext cx="562307" cy="438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193,5 cm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155446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80E7834E-D3E6-4C4F-A544-04717AE6B2E1}"/>
              </a:ext>
            </a:extLst>
          </p:cNvPr>
          <p:cNvCxnSpPr>
            <a:cxnSpLocks/>
          </p:cNvCxnSpPr>
          <p:nvPr/>
        </p:nvCxnSpPr>
        <p:spPr>
          <a:xfrm>
            <a:off x="7524328" y="1234765"/>
            <a:ext cx="0" cy="296264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AF420D95-61FA-4AB2-A277-C6F4165A112C}"/>
              </a:ext>
            </a:extLst>
          </p:cNvPr>
          <p:cNvSpPr txBox="1"/>
          <p:nvPr/>
        </p:nvSpPr>
        <p:spPr>
          <a:xfrm>
            <a:off x="4905603" y="3494966"/>
            <a:ext cx="743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Super 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Cooling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v lednici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2C62957C-A3C5-483F-8ED8-BA3AE78FF7E1}"/>
              </a:ext>
            </a:extLst>
          </p:cNvPr>
          <p:cNvSpPr txBox="1"/>
          <p:nvPr/>
        </p:nvSpPr>
        <p:spPr>
          <a:xfrm>
            <a:off x="4830824" y="196172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TNF technologie</a:t>
            </a: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4FD41F8B-1AC6-4571-ACAE-E70398C012FD}"/>
              </a:ext>
            </a:extLst>
          </p:cNvPr>
          <p:cNvSpPr txBox="1"/>
          <p:nvPr/>
        </p:nvSpPr>
        <p:spPr>
          <a:xfrm>
            <a:off x="4820938" y="4351275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Výměnný závěs dveří</a:t>
            </a:r>
            <a:endParaRPr lang="cs-CZ" sz="800" b="1" dirty="0"/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6CC2584B-6CC0-4314-9457-6D57A5D4E7CC}"/>
              </a:ext>
            </a:extLst>
          </p:cNvPr>
          <p:cNvSpPr txBox="1"/>
          <p:nvPr/>
        </p:nvSpPr>
        <p:spPr>
          <a:xfrm>
            <a:off x="4830595" y="5107258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</a:p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osvětlení</a:t>
            </a:r>
            <a:endParaRPr lang="cs-CZ" sz="800" b="1" dirty="0"/>
          </a:p>
        </p:txBody>
      </p: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3250E440-D91C-3050-64D0-5823EE4EE713}"/>
              </a:ext>
            </a:extLst>
          </p:cNvPr>
          <p:cNvCxnSpPr>
            <a:cxnSpLocks/>
          </p:cNvCxnSpPr>
          <p:nvPr/>
        </p:nvCxnSpPr>
        <p:spPr>
          <a:xfrm>
            <a:off x="5870209" y="1099955"/>
            <a:ext cx="180996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59602435-1834-66C8-5FF1-DF8877F8C8F6}"/>
              </a:ext>
            </a:extLst>
          </p:cNvPr>
          <p:cNvSpPr txBox="1"/>
          <p:nvPr/>
        </p:nvSpPr>
        <p:spPr>
          <a:xfrm>
            <a:off x="6490117" y="880606"/>
            <a:ext cx="70182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1100" dirty="0">
                <a:latin typeface="Arial" charset="0"/>
              </a:rPr>
              <a:t>54 cm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B707249-B241-3ED6-29E9-48A48C080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5322" y="6423720"/>
            <a:ext cx="1917846" cy="630297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CF143BBD-4EE5-9C91-4FD6-6B27FF0B27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784" y="4964973"/>
            <a:ext cx="649763" cy="649763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25FC2CF3-180F-2029-EDF2-B3BA0DA6A6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784" y="4184052"/>
            <a:ext cx="649763" cy="649763"/>
          </a:xfrm>
          <a:prstGeom prst="rect">
            <a:avLst/>
          </a:prstGeom>
        </p:spPr>
      </p:pic>
      <p:pic>
        <p:nvPicPr>
          <p:cNvPr id="37" name="Obrázek 36">
            <a:extLst>
              <a:ext uri="{FF2B5EF4-FFF2-40B4-BE49-F238E27FC236}">
                <a16:creationId xmlns:a16="http://schemas.microsoft.com/office/drawing/2014/main" id="{1BDB7117-93B4-FF59-9D8D-A3A3135D1C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303" y="3414497"/>
            <a:ext cx="649763" cy="649763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FB4F07D1-5207-FCBF-986E-F9EFFB147344}"/>
              </a:ext>
            </a:extLst>
          </p:cNvPr>
          <p:cNvSpPr txBox="1"/>
          <p:nvPr/>
        </p:nvSpPr>
        <p:spPr>
          <a:xfrm>
            <a:off x="4850272" y="2771901"/>
            <a:ext cx="82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charset="0"/>
              </a:rPr>
              <a:t>Technologie </a:t>
            </a:r>
            <a:r>
              <a:rPr lang="cs-CZ" sz="800" b="1" dirty="0" err="1">
                <a:latin typeface="Arial" charset="0"/>
              </a:rPr>
              <a:t>Circle</a:t>
            </a:r>
            <a:r>
              <a:rPr lang="cs-CZ" sz="800" b="1" dirty="0">
                <a:latin typeface="Arial" charset="0"/>
              </a:rPr>
              <a:t> </a:t>
            </a:r>
            <a:r>
              <a:rPr lang="cs-CZ" sz="800" b="1" dirty="0" err="1">
                <a:latin typeface="Arial" charset="0"/>
              </a:rPr>
              <a:t>Fresh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D902E492-501B-5DF4-6821-94E198872A9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586" y="1830140"/>
            <a:ext cx="639961" cy="639961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069A61E4-3C06-5E9E-8040-397F4815B05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586" y="2619863"/>
            <a:ext cx="639961" cy="63996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8257ED5-A3BA-B1C1-7DD8-6D2985DB0AA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11447" y="1153578"/>
            <a:ext cx="1602049" cy="319841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4AF17E3-FE9C-7416-C825-9C36FEF63E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80176" y="1830758"/>
            <a:ext cx="1217295" cy="243459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565FA265-7AAB-06DF-E5F1-AB689C5D035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21500" y="290031"/>
            <a:ext cx="541067" cy="617273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86551098-C215-7C28-9057-22D7B6DC621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546" y="1079241"/>
            <a:ext cx="644519" cy="644519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7685D56C-9122-EB08-0665-F87CC5D7662B}"/>
              </a:ext>
            </a:extLst>
          </p:cNvPr>
          <p:cNvSpPr txBox="1"/>
          <p:nvPr/>
        </p:nvSpPr>
        <p:spPr>
          <a:xfrm>
            <a:off x="4826189" y="1198749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Připojení k aplikaci 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2396</TotalTime>
  <Words>387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228</cp:revision>
  <cp:lastPrinted>2016-05-31T13:00:02Z</cp:lastPrinted>
  <dcterms:created xsi:type="dcterms:W3CDTF">2015-07-16T11:02:07Z</dcterms:created>
  <dcterms:modified xsi:type="dcterms:W3CDTF">2025-05-26T08:31:38Z</dcterms:modified>
</cp:coreProperties>
</file>