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0ABAB5"/>
    <a:srgbClr val="81D8D0"/>
    <a:srgbClr val="FFFFFF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6" d="100"/>
          <a:sy n="86" d="100"/>
        </p:scale>
        <p:origin x="138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CA6 NP5B3HTB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multifunkční </a:t>
            </a:r>
            <a:r>
              <a:rPr lang="cs-CZ" altLang="cs-CZ" sz="1400">
                <a:latin typeface="Arial" charset="0"/>
              </a:rPr>
              <a:t>trouba Candy Bake</a:t>
            </a:r>
            <a:r>
              <a:rPr lang="cs-CZ" altLang="cs-CZ" sz="1400" dirty="0">
                <a:latin typeface="Arial" charset="0"/>
              </a:rPr>
              <a:t> 600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panose="020B0604020202020204" pitchFamily="34" charset="0"/>
              </a:rPr>
              <a:t>78 l, energetická třída A++, 11 programů + speciální, </a:t>
            </a:r>
            <a:r>
              <a:rPr lang="cs-CZ" altLang="cs-CZ" sz="1400" dirty="0" err="1">
                <a:latin typeface="Arial" panose="020B0604020202020204" pitchFamily="34" charset="0"/>
              </a:rPr>
              <a:t>Push</a:t>
            </a:r>
            <a:r>
              <a:rPr lang="cs-CZ" altLang="cs-CZ" sz="1400" dirty="0">
                <a:latin typeface="Arial" panose="020B0604020202020204" pitchFamily="34" charset="0"/>
              </a:rPr>
              <a:t> </a:t>
            </a:r>
            <a:r>
              <a:rPr lang="cs-CZ" altLang="cs-CZ" sz="1400" dirty="0" err="1">
                <a:latin typeface="Arial" panose="020B0604020202020204" pitchFamily="34" charset="0"/>
              </a:rPr>
              <a:t>Pull</a:t>
            </a:r>
            <a:r>
              <a:rPr lang="cs-CZ" altLang="cs-CZ" sz="1400" dirty="0">
                <a:latin typeface="Arial" panose="020B0604020202020204" pitchFamily="34" charset="0"/>
              </a:rPr>
              <a:t> knoflíky, </a:t>
            </a:r>
            <a:r>
              <a:rPr lang="cs-CZ" altLang="cs-CZ" sz="1400" dirty="0" err="1">
                <a:latin typeface="Arial" panose="020B0604020202020204" pitchFamily="34" charset="0"/>
              </a:rPr>
              <a:t>SoflClose</a:t>
            </a:r>
            <a:r>
              <a:rPr lang="cs-CZ" altLang="cs-CZ" sz="1400" dirty="0">
                <a:latin typeface="Arial" panose="020B0604020202020204" pitchFamily="34" charset="0"/>
              </a:rPr>
              <a:t>, Hydrolytické čištění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Kapacita (l) 			78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Energetická třída			A++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Teplotní rozmezí			30°C-300°C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Spotř. en. Statický program (kWh) 		0,97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Spotř. en. Nucená ventilace (kWh) 		0,54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příkon (W)			3300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Programy pečení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Počet programů 11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Statický, </a:t>
            </a:r>
            <a:r>
              <a:rPr lang="cs-CZ" altLang="cs-CZ" sz="800" dirty="0" err="1">
                <a:latin typeface="Arial" charset="0"/>
              </a:rPr>
              <a:t>Multilevel</a:t>
            </a:r>
            <a:r>
              <a:rPr lang="cs-CZ" altLang="cs-CZ" sz="800" dirty="0">
                <a:latin typeface="Arial" charset="0"/>
              </a:rPr>
              <a:t> (víceúrovňové pečení), </a:t>
            </a:r>
            <a:r>
              <a:rPr lang="cs-CZ" altLang="cs-CZ" sz="800" dirty="0" err="1">
                <a:latin typeface="Arial" charset="0"/>
              </a:rPr>
              <a:t>Supergril</a:t>
            </a:r>
            <a:r>
              <a:rPr lang="cs-CZ" altLang="cs-CZ" sz="800" dirty="0">
                <a:latin typeface="Arial" charset="0"/>
              </a:rPr>
              <a:t>, Pizza, Maso, Ryby, Zelenina, Pečivo (</a:t>
            </a:r>
            <a:r>
              <a:rPr lang="cs-CZ" altLang="cs-CZ" sz="800" dirty="0" err="1">
                <a:latin typeface="Arial" charset="0"/>
              </a:rPr>
              <a:t>all</a:t>
            </a:r>
            <a:r>
              <a:rPr lang="cs-CZ" altLang="cs-CZ" sz="800" dirty="0">
                <a:latin typeface="Arial" charset="0"/>
              </a:rPr>
              <a:t>-in), </a:t>
            </a:r>
            <a:r>
              <a:rPr lang="cs-CZ" altLang="cs-CZ" sz="800" dirty="0" err="1">
                <a:latin typeface="Arial" charset="0"/>
              </a:rPr>
              <a:t>AirFry</a:t>
            </a:r>
            <a:r>
              <a:rPr lang="cs-CZ" altLang="cs-CZ" sz="800" dirty="0">
                <a:latin typeface="Arial" charset="0"/>
              </a:rPr>
              <a:t>, Hydrolytické čištění, Wifi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– 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Hydrolytické čištění - </a:t>
            </a:r>
            <a:r>
              <a:rPr lang="cs-CZ" altLang="cs-CZ" sz="800" dirty="0">
                <a:latin typeface="Arial" charset="0"/>
              </a:rPr>
              <a:t>čištění trouby pomocí páry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Ovládání na displeji </a:t>
            </a:r>
            <a:r>
              <a:rPr lang="cs-CZ" altLang="cs-CZ" sz="800" dirty="0">
                <a:latin typeface="Arial" charset="0"/>
              </a:rPr>
              <a:t>- Dálkové ovládání, osvětlení, nastavení času a nastavení teploty/rychlého předehřátí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bezpečnostní skla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  <a:r>
              <a:rPr lang="cs-CZ" altLang="cs-CZ" sz="800" b="1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6 úrovní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Soft </a:t>
            </a:r>
            <a:r>
              <a:rPr lang="cs-CZ" altLang="cs-CZ" sz="800" b="1" dirty="0" err="1">
                <a:latin typeface="Arial" charset="0"/>
              </a:rPr>
              <a:t>Close</a:t>
            </a:r>
            <a:r>
              <a:rPr lang="cs-CZ" altLang="cs-CZ" sz="800" b="1" dirty="0">
                <a:latin typeface="Arial" charset="0"/>
              </a:rPr>
              <a:t> – </a:t>
            </a:r>
            <a:r>
              <a:rPr lang="cs-CZ" altLang="cs-CZ" sz="800" dirty="0">
                <a:latin typeface="Arial" charset="0"/>
              </a:rPr>
              <a:t>pomalé dovírání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Push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Pull</a:t>
            </a:r>
            <a:r>
              <a:rPr lang="cs-CZ" altLang="cs-CZ" sz="800" dirty="0">
                <a:latin typeface="Arial" charset="0"/>
              </a:rPr>
              <a:t> knoflíky + dotykové ovládání, Bíle podsvícený displej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žárovkou v horní části trouby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Nerezové drátěné pojezdy pro vedení plechů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Click&amp;Clean</a:t>
            </a:r>
            <a:r>
              <a:rPr lang="cs-CZ" altLang="cs-CZ" sz="800" b="1" dirty="0">
                <a:latin typeface="Arial" charset="0"/>
              </a:rPr>
              <a:t> – </a:t>
            </a:r>
            <a:r>
              <a:rPr lang="cs-CZ" altLang="cs-CZ" sz="800" dirty="0">
                <a:latin typeface="Arial" charset="0"/>
              </a:rPr>
              <a:t>pro snadné čištění skel dvířek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plech (40 mm)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rošt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teleskopické výsuvy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1x Fritovací plech </a:t>
            </a:r>
            <a:r>
              <a:rPr lang="cs-CZ" altLang="cs-CZ" sz="800" b="1" dirty="0" err="1">
                <a:latin typeface="Arial" charset="0"/>
              </a:rPr>
              <a:t>AirFry</a:t>
            </a:r>
            <a:r>
              <a:rPr lang="cs-CZ" altLang="cs-CZ" sz="800" b="1" dirty="0">
                <a:latin typeface="Arial" charset="0"/>
              </a:rPr>
              <a:t> – pro zdravější smažení s malým množstvím tuku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4792216" y="1196752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 (1x)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4935850"/>
            <a:ext cx="34198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33703851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</a:t>
            </a:r>
            <a:r>
              <a:rPr lang="cs-CZ" sz="800" dirty="0">
                <a:latin typeface="Arial" charset="0"/>
              </a:rPr>
              <a:t>8059019085074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 		černé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Připojení		kabel s vidlicí 230V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32,5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33,9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7F15155A-0900-6F36-311C-669DCE98A92F}"/>
              </a:ext>
            </a:extLst>
          </p:cNvPr>
          <p:cNvSpPr txBox="1"/>
          <p:nvPr/>
        </p:nvSpPr>
        <p:spPr>
          <a:xfrm>
            <a:off x="3406199" y="2302682"/>
            <a:ext cx="835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Teleskopické výsuvy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798D7454-9A52-D136-8FCA-3B6427A6F0DF}"/>
              </a:ext>
            </a:extLst>
          </p:cNvPr>
          <p:cNvSpPr txBox="1"/>
          <p:nvPr/>
        </p:nvSpPr>
        <p:spPr>
          <a:xfrm>
            <a:off x="4811004" y="1484677"/>
            <a:ext cx="8356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b="1" dirty="0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52DAABDC-97F5-E89A-1E6E-5B2D180066BA}"/>
              </a:ext>
            </a:extLst>
          </p:cNvPr>
          <p:cNvSpPr txBox="1"/>
          <p:nvPr/>
        </p:nvSpPr>
        <p:spPr>
          <a:xfrm>
            <a:off x="4804340" y="2883912"/>
            <a:ext cx="835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Fritovací plech 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AirFry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340528F-16BA-F7F6-CFDE-359BB4DF58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5322" y="6423720"/>
            <a:ext cx="1917846" cy="630297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FBBBE9A4-0A41-5ABD-249A-A16AE984E1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8344" y="1139954"/>
            <a:ext cx="1120934" cy="2316980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24CA1E5F-B342-5097-E658-7D0FBE7E40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9732" y="3381583"/>
            <a:ext cx="1280719" cy="1323515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FB26B7C8-E052-AFB4-F0A2-A4BCE82124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8839" y="3644520"/>
            <a:ext cx="1595978" cy="1011820"/>
          </a:xfrm>
          <a:prstGeom prst="rect">
            <a:avLst/>
          </a:prstGeom>
        </p:spPr>
      </p:pic>
      <p:pic>
        <p:nvPicPr>
          <p:cNvPr id="30" name="Obrázek 29">
            <a:extLst>
              <a:ext uri="{FF2B5EF4-FFF2-40B4-BE49-F238E27FC236}">
                <a16:creationId xmlns:a16="http://schemas.microsoft.com/office/drawing/2014/main" id="{ED0CA874-17D4-979A-821E-2297F30ACF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9161" y="2686068"/>
            <a:ext cx="671161" cy="672133"/>
          </a:xfrm>
          <a:prstGeom prst="rect">
            <a:avLst/>
          </a:prstGeom>
        </p:spPr>
      </p:pic>
      <p:sp>
        <p:nvSpPr>
          <p:cNvPr id="42" name="TextovéPole 41">
            <a:extLst>
              <a:ext uri="{FF2B5EF4-FFF2-40B4-BE49-F238E27FC236}">
                <a16:creationId xmlns:a16="http://schemas.microsoft.com/office/drawing/2014/main" id="{12508A99-6BF3-AF85-53F9-F01EE11B9765}"/>
              </a:ext>
            </a:extLst>
          </p:cNvPr>
          <p:cNvSpPr txBox="1"/>
          <p:nvPr/>
        </p:nvSpPr>
        <p:spPr>
          <a:xfrm>
            <a:off x="4792216" y="3673785"/>
            <a:ext cx="8356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SoftClose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2399C01-37A7-0421-2A8F-41B3ED7E55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24029" y="1515007"/>
            <a:ext cx="1650408" cy="163262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141372C7-E820-456B-2E14-1681C288CA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35396" y="1298458"/>
            <a:ext cx="589654" cy="587881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159254B-D699-6F60-A6AB-345BA5141064}"/>
              </a:ext>
            </a:extLst>
          </p:cNvPr>
          <p:cNvSpPr txBox="1"/>
          <p:nvPr/>
        </p:nvSpPr>
        <p:spPr>
          <a:xfrm>
            <a:off x="4804340" y="2115409"/>
            <a:ext cx="835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Teleskopické výsuvy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9F604CF-96BC-3C59-0BD1-87927998AF7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69961" y="3499799"/>
            <a:ext cx="523867" cy="523867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5CCCBB4F-D632-4689-81A1-C7AA9D5C2EE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35397" y="1997799"/>
            <a:ext cx="558432" cy="55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2500</TotalTime>
  <Words>315</Words>
  <Application>Microsoft Office PowerPoint</Application>
  <PresentationFormat>Předvádění na obrazovce (4:3)</PresentationFormat>
  <Paragraphs>53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181</cp:revision>
  <cp:lastPrinted>2016-05-05T10:40:20Z</cp:lastPrinted>
  <dcterms:created xsi:type="dcterms:W3CDTF">2015-07-16T11:02:07Z</dcterms:created>
  <dcterms:modified xsi:type="dcterms:W3CDTF">2024-10-02T07:16:04Z</dcterms:modified>
</cp:coreProperties>
</file>