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060" autoAdjust="0"/>
    <p:restoredTop sz="94660"/>
  </p:normalViewPr>
  <p:slideViewPr>
    <p:cSldViewPr>
      <p:cViewPr varScale="1">
        <p:scale>
          <a:sx n="114" d="100"/>
          <a:sy n="114" d="100"/>
        </p:scale>
        <p:origin x="221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18.05.2023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18.05.2023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18.05.2023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18.05.2023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18.05.2023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18.05.2023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18.05.2023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18.05.2023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18.05.2023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18.05.2023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18.05.2023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18.05.2023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18.05.2023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brázek 3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145016" cy="108012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0093CE"/>
                </a:solidFill>
                <a:latin typeface="Arial" charset="0"/>
              </a:rPr>
              <a:t>CI642CBB/1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indukční deska šíře 60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400" dirty="0" err="1">
                <a:solidFill>
                  <a:srgbClr val="706F6F"/>
                </a:solidFill>
                <a:latin typeface="Arial" charset="0"/>
              </a:rPr>
              <a:t>Power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 Management, 4 varné zóny, dotykové ovládání, časovač, dětská pojistka, 4x Booster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56222" y="1066700"/>
            <a:ext cx="3888432" cy="309634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Počet varných zón	                        4 (kruhové induktory)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příkon (W)	                        7200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 / 230V~                       16 při 2,5kW až 3,5kW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L1, L2 / 400V~               10 při 4,5kW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L1, L2 / 400V~               16 při 5,5kW 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L1, L2 / 400V~               16 při 7,2kW - </a:t>
            </a:r>
            <a:r>
              <a:rPr lang="cs-CZ" altLang="cs-CZ" sz="800" b="1" dirty="0">
                <a:latin typeface="Arial" charset="0"/>
              </a:rPr>
              <a:t>bez omezení výkonu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Power</a:t>
            </a:r>
            <a:r>
              <a:rPr lang="cs-CZ" altLang="cs-CZ" sz="800" b="1" dirty="0">
                <a:latin typeface="Arial" charset="0"/>
              </a:rPr>
              <a:t> Management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nastavení maximálního výkonu desky v úrovních: 2,5/ 3,5/ 4,5/ 5,5/ 7,2 kW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ohledem na parametry instalovaného elektrického příkonu (hodnoty jističů)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Standardní připojení s použitím libovolných dvou fází, např. (L1, L2,N,PE) 400V~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Možnost připojení pouze jednofázově s </a:t>
            </a:r>
            <a:r>
              <a:rPr lang="cs-CZ" altLang="cs-CZ" sz="800" dirty="0" err="1">
                <a:latin typeface="Arial" charset="0"/>
              </a:rPr>
              <a:t>Power</a:t>
            </a:r>
            <a:r>
              <a:rPr lang="cs-CZ" altLang="cs-CZ" sz="800" dirty="0">
                <a:latin typeface="Arial" charset="0"/>
              </a:rPr>
              <a:t> Managementem (L,N,PE) 230V~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800" b="1" u="sng" dirty="0">
                <a:latin typeface="Calibri" panose="020F0502020204030204" pitchFamily="34" charset="0"/>
                <a:ea typeface="CenturyGothic-Bold"/>
                <a:cs typeface="Calibri" panose="020F0502020204030204" pitchFamily="34" charset="0"/>
              </a:rPr>
              <a:t>Napájecí napětí mezi fází/fázemi a středním vodičem musí být 230 V~  v toleranci ČSN</a:t>
            </a:r>
            <a:endParaRPr lang="cs-CZ" sz="800" b="1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Varné zóny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Levá přední:  Ø 210 mm, 2300 W/ Booster 3000 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Minimální Ø dna varné nádoby pro varnou zónu je 160 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Levá zadní:   Ø 160 mm, 1200 W/ Booster 1500 W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Minimální Ø dna varné nádoby pro varnou zónu je 120 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Pravá zadní:  Ø 180 mm, 1800 W/ Booster 2100 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Minimální Ø dna varné nádoby pro varnou zónu je 140 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Pravá přední: Ø 160 mm, 1200 W/ Booster 1500 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Minimální Ø dna varné nádoby pro varnou zónu je 120 mm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Centrální dotykové ovládání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9 úrovní výkonu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Ukazatel zbytkového tepla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Časovač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Booster (4x)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Tlačítko Pauza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Dětská pojistka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Ochrana před přehřátím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70376" y="418560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798368" y="4401628"/>
            <a:ext cx="864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Časovač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7" name="Ovál 26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Ovál 28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88024" y="1188041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Celkový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příkon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342900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788024" y="3573016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Centrální dotykové ovládání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419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33803265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8059019067780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Provedení 		Rovné hrany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</a:t>
            </a:r>
            <a:r>
              <a:rPr lang="cs-CZ" altLang="cs-CZ" sz="800" dirty="0">
                <a:latin typeface="Arial" panose="020B0604020202020204" pitchFamily="34" charset="0"/>
              </a:rPr>
              <a:t>60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 x 590 x 520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11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>
                <a:latin typeface="Arial" panose="020B0604020202020204" pitchFamily="34" charset="0"/>
              </a:rPr>
              <a:t>115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690 x 645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12</a:t>
            </a:r>
          </a:p>
        </p:txBody>
      </p:sp>
      <p:cxnSp>
        <p:nvCxnSpPr>
          <p:cNvPr id="20" name="Přímá spojnice se šipkou 19"/>
          <p:cNvCxnSpPr/>
          <p:nvPr/>
        </p:nvCxnSpPr>
        <p:spPr>
          <a:xfrm>
            <a:off x="6012160" y="1454007"/>
            <a:ext cx="259228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6859349" y="1085545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60 cm</a:t>
            </a:r>
          </a:p>
        </p:txBody>
      </p:sp>
      <p:sp>
        <p:nvSpPr>
          <p:cNvPr id="41" name="Vývojový diagram: spojnice 40"/>
          <p:cNvSpPr/>
          <p:nvPr/>
        </p:nvSpPr>
        <p:spPr>
          <a:xfrm>
            <a:off x="4067944" y="3429000"/>
            <a:ext cx="720000" cy="720000"/>
          </a:xfrm>
          <a:prstGeom prst="flowChartConnector">
            <a:avLst/>
          </a:prstGeom>
          <a:solidFill>
            <a:schemeClr val="bg1">
              <a:lumMod val="50000"/>
            </a:schemeClr>
          </a:solidFill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47" name="TextovéPole 46"/>
          <p:cNvSpPr txBox="1"/>
          <p:nvPr/>
        </p:nvSpPr>
        <p:spPr>
          <a:xfrm>
            <a:off x="4054828" y="3651991"/>
            <a:ext cx="7200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Touch </a:t>
            </a:r>
          </a:p>
        </p:txBody>
      </p:sp>
      <p:pic>
        <p:nvPicPr>
          <p:cNvPr id="55" name="Obrázek 54"/>
          <p:cNvPicPr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18" t="80333" r="54292" b="13889"/>
          <a:stretch/>
        </p:blipFill>
        <p:spPr>
          <a:xfrm>
            <a:off x="4094174" y="4186570"/>
            <a:ext cx="720000" cy="720000"/>
          </a:xfrm>
          <a:prstGeom prst="flowChartConnector">
            <a:avLst/>
          </a:prstGeom>
        </p:spPr>
      </p:pic>
      <p:sp>
        <p:nvSpPr>
          <p:cNvPr id="57" name="Ovál 56"/>
          <p:cNvSpPr/>
          <p:nvPr/>
        </p:nvSpPr>
        <p:spPr>
          <a:xfrm>
            <a:off x="4879789" y="4935881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8" name="TextovéPole 57"/>
          <p:cNvSpPr txBox="1"/>
          <p:nvPr/>
        </p:nvSpPr>
        <p:spPr>
          <a:xfrm>
            <a:off x="4807781" y="5079897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Dětská pojistka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9" name="Vývojový diagram: spojnice 58"/>
          <p:cNvSpPr/>
          <p:nvPr/>
        </p:nvSpPr>
        <p:spPr>
          <a:xfrm>
            <a:off x="4087701" y="4935881"/>
            <a:ext cx="720000" cy="720000"/>
          </a:xfrm>
          <a:prstGeom prst="flowChartConnector">
            <a:avLst/>
          </a:prstGeom>
          <a:solidFill>
            <a:schemeClr val="bg1">
              <a:lumMod val="50000"/>
            </a:schemeClr>
          </a:solidFill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60" name="TextovéPole 59"/>
          <p:cNvSpPr txBox="1"/>
          <p:nvPr/>
        </p:nvSpPr>
        <p:spPr>
          <a:xfrm>
            <a:off x="4074585" y="5182928"/>
            <a:ext cx="7200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 Lock</a:t>
            </a:r>
          </a:p>
        </p:txBody>
      </p:sp>
      <p:sp>
        <p:nvSpPr>
          <p:cNvPr id="62" name="Vývojový diagram: spojnice 61"/>
          <p:cNvSpPr/>
          <p:nvPr/>
        </p:nvSpPr>
        <p:spPr>
          <a:xfrm>
            <a:off x="4067944" y="1052736"/>
            <a:ext cx="720000" cy="720000"/>
          </a:xfrm>
          <a:prstGeom prst="flowChartConnector">
            <a:avLst/>
          </a:prstGeom>
          <a:solidFill>
            <a:schemeClr val="bg1">
              <a:lumMod val="50000"/>
            </a:schemeClr>
          </a:solidFill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63" name="TextovéPole 62"/>
          <p:cNvSpPr txBox="1"/>
          <p:nvPr/>
        </p:nvSpPr>
        <p:spPr>
          <a:xfrm>
            <a:off x="4067944" y="1238563"/>
            <a:ext cx="7200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7,2 kW</a:t>
            </a:r>
          </a:p>
        </p:txBody>
      </p:sp>
      <p:sp>
        <p:nvSpPr>
          <p:cNvPr id="65" name="Ovál 64"/>
          <p:cNvSpPr/>
          <p:nvPr/>
        </p:nvSpPr>
        <p:spPr>
          <a:xfrm>
            <a:off x="4879789" y="262808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66" name="TextovéPole 65"/>
          <p:cNvSpPr txBox="1"/>
          <p:nvPr/>
        </p:nvSpPr>
        <p:spPr>
          <a:xfrm>
            <a:off x="4807781" y="2772096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Okamžité zvýšení výkonu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67" name="Vývojový diagram: spojnice 66"/>
          <p:cNvSpPr/>
          <p:nvPr/>
        </p:nvSpPr>
        <p:spPr>
          <a:xfrm>
            <a:off x="4087701" y="2628080"/>
            <a:ext cx="720000" cy="720000"/>
          </a:xfrm>
          <a:prstGeom prst="flowChartConnector">
            <a:avLst/>
          </a:prstGeom>
          <a:solidFill>
            <a:schemeClr val="bg1">
              <a:lumMod val="50000"/>
            </a:schemeClr>
          </a:solidFill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68" name="TextovéPole 67"/>
          <p:cNvSpPr txBox="1"/>
          <p:nvPr/>
        </p:nvSpPr>
        <p:spPr>
          <a:xfrm>
            <a:off x="4015693" y="2844024"/>
            <a:ext cx="864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Booster</a:t>
            </a:r>
          </a:p>
        </p:txBody>
      </p:sp>
      <p:sp>
        <p:nvSpPr>
          <p:cNvPr id="42" name="Vývojový diagram: spojnice 41"/>
          <p:cNvSpPr/>
          <p:nvPr/>
        </p:nvSpPr>
        <p:spPr>
          <a:xfrm>
            <a:off x="4067944" y="1844904"/>
            <a:ext cx="720000" cy="720000"/>
          </a:xfrm>
          <a:prstGeom prst="flowChartConnector">
            <a:avLst/>
          </a:prstGeom>
          <a:solidFill>
            <a:schemeClr val="bg1">
              <a:lumMod val="50000"/>
            </a:schemeClr>
          </a:solidFill>
          <a:ln w="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43" name="TextovéPole 42"/>
          <p:cNvSpPr txBox="1"/>
          <p:nvPr/>
        </p:nvSpPr>
        <p:spPr>
          <a:xfrm>
            <a:off x="3851841" y="2002777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</a:t>
            </a:r>
            <a:endParaRPr lang="cs-CZ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Management</a:t>
            </a:r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772068D5-3A66-4FAF-B6D6-9ACDB9A80353}"/>
              </a:ext>
            </a:extLst>
          </p:cNvPr>
          <p:cNvSpPr txBox="1"/>
          <p:nvPr/>
        </p:nvSpPr>
        <p:spPr>
          <a:xfrm>
            <a:off x="4788024" y="1880399"/>
            <a:ext cx="8640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Nastavení maximálního výkonu desky dle možností příkonu </a:t>
            </a:r>
            <a:endParaRPr lang="cs-CZ" sz="800" dirty="0">
              <a:solidFill>
                <a:schemeClr val="bg1"/>
              </a:solidFill>
            </a:endParaRPr>
          </a:p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BF13EC5-D201-2C39-02DD-35D782EBF7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6085" y="1570307"/>
            <a:ext cx="2569338" cy="225773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2ADEEA4-D597-9499-D1DC-4467159A45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4630" y="3867435"/>
            <a:ext cx="1982682" cy="1054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2261</TotalTime>
  <Words>402</Words>
  <Application>Microsoft Office PowerPoint</Application>
  <PresentationFormat>Předvádění na obrazovce (4:3)</PresentationFormat>
  <Paragraphs>63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133</cp:revision>
  <cp:lastPrinted>2016-05-05T10:40:20Z</cp:lastPrinted>
  <dcterms:created xsi:type="dcterms:W3CDTF">2015-07-16T11:02:07Z</dcterms:created>
  <dcterms:modified xsi:type="dcterms:W3CDTF">2023-05-18T11:40:24Z</dcterms:modified>
</cp:coreProperties>
</file>