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84" autoAdjust="0"/>
  </p:normalViewPr>
  <p:slideViewPr>
    <p:cSldViewPr>
      <p:cViewPr>
        <p:scale>
          <a:sx n="119" d="100"/>
          <a:sy n="119" d="100"/>
        </p:scale>
        <p:origin x="-76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0F88E2-DFC0-42AF-9720-2361E34EAF79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CE4273-A489-4915-9E0F-F18AF49BD9F0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959600" y="188913"/>
            <a:ext cx="1924050" cy="5878512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182688" y="188913"/>
            <a:ext cx="5624512" cy="5878512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FB32A-D979-4660-8E9E-5E7C5BD80EA5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D0E99-F7F0-4EFA-8E73-8BB2AD6E4B9A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7DFF44-7F82-4264-AE21-07A3C603044C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187450" y="1600200"/>
            <a:ext cx="3771900" cy="4467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111750" y="1600200"/>
            <a:ext cx="3771900" cy="4467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642580-7713-4B8E-8B27-9A88D8C57F6A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84D52F-B5D7-4722-861C-5D352A4FB0A0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3C5921-1B7C-46C6-A3B9-FAE4DB55022B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214650-A099-4CA0-B831-4247635B4937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5B7D72-D0EF-4C0E-8CF0-1965815F6F75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6A4359-B50E-455E-99DC-2F6C663917E0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SilverBullet:Users:therezelefevre:Documents:1%20-%20ON%20THE%20GO%20[13]:1%20-%20DOSSIERS%20:SEB%20IDENTIT&#201;%20GROUPE:11&#176;%20CHARTE:01%20-%20CALAGES:PRES%20POWER%20PONT:CALAGE:IMPORTLOGO.jp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82688" y="188913"/>
            <a:ext cx="7680325" cy="6477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ja-JP"/>
              <a:t>Cliquez et modifiez le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7450" y="1600200"/>
            <a:ext cx="769620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ja-JP"/>
              <a:t>Cliquez pour modifier les styles du texte du masque</a:t>
            </a:r>
          </a:p>
          <a:p>
            <a:pPr lvl="1"/>
            <a:r>
              <a:rPr lang="fr-FR" altLang="ja-JP"/>
              <a:t>Deuxième niveau</a:t>
            </a:r>
          </a:p>
          <a:p>
            <a:pPr lvl="2"/>
            <a:r>
              <a:rPr lang="fr-FR" altLang="ja-JP"/>
              <a:t>Troisième niveau</a:t>
            </a:r>
          </a:p>
          <a:p>
            <a:pPr lvl="3"/>
            <a:r>
              <a:rPr lang="fr-FR" altLang="ja-JP"/>
              <a:t>Quatrième niveau</a:t>
            </a:r>
          </a:p>
          <a:p>
            <a:pPr lvl="4"/>
            <a:r>
              <a:rPr lang="fr-FR" altLang="ja-JP"/>
              <a:t>Cinquième niveau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95388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aseline="0">
                <a:latin typeface="Arial" charset="0"/>
                <a:ea typeface="ＭＳ Ｐゴシック" pitchFamily="1" charset="-128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775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aseline="0">
                <a:latin typeface="Arial" charset="0"/>
                <a:ea typeface="ＭＳ Ｐゴシック" pitchFamily="1" charset="-128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62775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aseline="0">
                <a:latin typeface="Arial" charset="0"/>
                <a:ea typeface="ＭＳ Ｐゴシック" pitchFamily="1" charset="-128"/>
              </a:defRPr>
            </a:lvl1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1174478-C53C-4C9E-9C32-FBAAD172B6F4}" type="slidenum">
              <a:rPr lang="fr-FR" altLang="ja-JP">
                <a:solidFill>
                  <a:srgbClr val="000000"/>
                </a:solidFill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  <p:pic>
        <p:nvPicPr>
          <p:cNvPr id="1031" name="Picture 7" descr="SilverBullet:Users:therezelefevre:Documents:1 - ON THE GO [13]:1 - DOSSIERS :SEB IDENTITÉ GROUPE:11° CHARTE:01 - CALAGES:PRES POWER PONT:CALAGE:IMPORTLOGO.jpg"/>
          <p:cNvPicPr>
            <a:picLocks noChangeAspect="1" noChangeArrowheads="1"/>
          </p:cNvPicPr>
          <p:nvPr/>
        </p:nvPicPr>
        <p:blipFill>
          <a:blip r:embed="rId13" r:link="rId14" cstate="print"/>
          <a:srcRect/>
          <a:stretch>
            <a:fillRect/>
          </a:stretch>
        </p:blipFill>
        <p:spPr bwMode="auto">
          <a:xfrm>
            <a:off x="0" y="0"/>
            <a:ext cx="1109663" cy="162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E1111"/>
        </a:buClr>
        <a:buFont typeface="Wingdings 2" pitchFamily="18" charset="2"/>
        <a:buChar char="¢"/>
        <a:defRPr sz="2400" b="1">
          <a:solidFill>
            <a:srgbClr val="8E858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 2" pitchFamily="18" charset="2"/>
        <a:buChar char="¡"/>
        <a:defRPr sz="2000" b="1">
          <a:solidFill>
            <a:srgbClr val="8E858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 2" pitchFamily="18" charset="2"/>
        <a:buChar char="¡"/>
        <a:defRPr sz="1900" b="1">
          <a:solidFill>
            <a:srgbClr val="8E8581"/>
          </a:solidFill>
          <a:latin typeface="+mn-lt"/>
        </a:defRPr>
      </a:lvl3pPr>
      <a:lvl4pPr marL="15621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900" b="1">
          <a:solidFill>
            <a:srgbClr val="8E8581"/>
          </a:solidFill>
          <a:latin typeface="+mn-lt"/>
        </a:defRPr>
      </a:lvl4pPr>
      <a:lvl5pPr marL="1981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900" b="1">
          <a:solidFill>
            <a:srgbClr val="8E8581"/>
          </a:solidFill>
          <a:latin typeface="+mn-lt"/>
        </a:defRPr>
      </a:lvl5pPr>
      <a:lvl6pPr marL="2438400" indent="-228600" algn="l" rtl="0" fontAlgn="base">
        <a:spcBef>
          <a:spcPct val="20000"/>
        </a:spcBef>
        <a:spcAft>
          <a:spcPct val="0"/>
        </a:spcAft>
        <a:buChar char="»"/>
        <a:defRPr sz="1900" b="1">
          <a:solidFill>
            <a:srgbClr val="8E8581"/>
          </a:solidFill>
          <a:latin typeface="+mn-lt"/>
        </a:defRPr>
      </a:lvl6pPr>
      <a:lvl7pPr marL="2895600" indent="-228600" algn="l" rtl="0" fontAlgn="base">
        <a:spcBef>
          <a:spcPct val="20000"/>
        </a:spcBef>
        <a:spcAft>
          <a:spcPct val="0"/>
        </a:spcAft>
        <a:buChar char="»"/>
        <a:defRPr sz="1900" b="1">
          <a:solidFill>
            <a:srgbClr val="8E8581"/>
          </a:solidFill>
          <a:latin typeface="+mn-lt"/>
        </a:defRPr>
      </a:lvl7pPr>
      <a:lvl8pPr marL="3352800" indent="-228600" algn="l" rtl="0" fontAlgn="base">
        <a:spcBef>
          <a:spcPct val="20000"/>
        </a:spcBef>
        <a:spcAft>
          <a:spcPct val="0"/>
        </a:spcAft>
        <a:buChar char="»"/>
        <a:defRPr sz="1900" b="1">
          <a:solidFill>
            <a:srgbClr val="8E8581"/>
          </a:solidFill>
          <a:latin typeface="+mn-lt"/>
        </a:defRPr>
      </a:lvl8pPr>
      <a:lvl9pPr marL="3810000" indent="-228600" algn="l" rtl="0" fontAlgn="base">
        <a:spcBef>
          <a:spcPct val="20000"/>
        </a:spcBef>
        <a:spcAft>
          <a:spcPct val="0"/>
        </a:spcAft>
        <a:buChar char="»"/>
        <a:defRPr sz="1900" b="1">
          <a:solidFill>
            <a:srgbClr val="8E858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3.png"/><Relationship Id="rId7" Type="http://schemas.openxmlformats.org/officeDocument/2006/relationships/image" Target="../media/image7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emf"/><Relationship Id="rId5" Type="http://schemas.openxmlformats.org/officeDocument/2006/relationships/image" Target="../media/image5.emf"/><Relationship Id="rId10" Type="http://schemas.openxmlformats.org/officeDocument/2006/relationships/image" Target="../media/image10.emf"/><Relationship Id="rId4" Type="http://schemas.openxmlformats.org/officeDocument/2006/relationships/image" Target="../media/image4.emf"/><Relationship Id="rId9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4427984" y="1128526"/>
            <a:ext cx="4716016" cy="5001369"/>
          </a:xfrm>
          <a:prstGeom prst="rect">
            <a:avLst/>
          </a:prstGeom>
          <a:noFill/>
          <a:ln w="31750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b="1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</a:rPr>
              <a:t>NEJLEHČÍ BEZDRÁTOVÁ ŽEHLIČKA TEFAL pro absolutní lehkost a </a:t>
            </a:r>
            <a:r>
              <a:rPr lang="cs-CZ" sz="1100" b="1" dirty="0" err="1">
                <a:solidFill>
                  <a:schemeClr val="bg1">
                    <a:lumMod val="50000"/>
                  </a:schemeClr>
                </a:solidFill>
                <a:latin typeface="Verdana" pitchFamily="34" charset="0"/>
              </a:rPr>
              <a:t>svobou</a:t>
            </a:r>
            <a:r>
              <a:rPr lang="cs-CZ" sz="1100" b="1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</a:rPr>
              <a:t> pohybu při žehlení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</a:rPr>
              <a:t>absolutní svoboda pohybu + vysoký výkon = nový zážitek při žehlení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b="1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</a:rPr>
              <a:t>vysoký výkon jako kvalitní žehličky se šňůrou</a:t>
            </a:r>
          </a:p>
          <a:p>
            <a:pPr marL="273050" indent="-266700">
              <a:buClr>
                <a:srgbClr val="CE1111"/>
              </a:buClr>
            </a:pPr>
            <a:r>
              <a:rPr lang="cs-CZ" sz="11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</a:rPr>
              <a:t>     pro rychlý a dokonalý výsledek žehlení 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b="1" dirty="0">
                <a:solidFill>
                  <a:schemeClr val="bg1">
                    <a:lumMod val="50000"/>
                  </a:schemeClr>
                </a:solidFill>
              </a:rPr>
              <a:t>rychlé dobití </a:t>
            </a:r>
            <a:r>
              <a:rPr lang="cs-CZ" sz="1100" dirty="0">
                <a:solidFill>
                  <a:schemeClr val="bg1">
                    <a:lumMod val="50000"/>
                  </a:schemeClr>
                </a:solidFill>
              </a:rPr>
              <a:t>bez čekání, funguje bez baterie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</a:rPr>
              <a:t>ergonomická </a:t>
            </a:r>
            <a:r>
              <a:rPr lang="cs-CZ" sz="11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</a:rPr>
              <a:t>rychlonabíjecí</a:t>
            </a:r>
            <a:r>
              <a:rPr lang="cs-CZ" sz="11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</a:rPr>
              <a:t> základna </a:t>
            </a:r>
            <a:r>
              <a:rPr lang="cs-CZ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</a:rPr>
              <a:t>– než stačíte změnit polohu oděvu na žehlicím prkně, žehlička se dobije</a:t>
            </a:r>
            <a:endParaRPr lang="cs-CZ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b="1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</a:rPr>
              <a:t>manuální nastavení kombinace teploty a </a:t>
            </a:r>
            <a:r>
              <a:rPr lang="cs-CZ" sz="11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</a:rPr>
              <a:t>páry pro dokonalé výsledky na všech tkaninách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b="1" dirty="0">
                <a:solidFill>
                  <a:srgbClr val="8E8581"/>
                </a:solidFill>
                <a:latin typeface="Verdana" pitchFamily="34" charset="0"/>
              </a:rPr>
              <a:t>vysoký příkon </a:t>
            </a:r>
            <a:r>
              <a:rPr lang="cs-CZ" sz="1100" b="1" dirty="0">
                <a:solidFill>
                  <a:srgbClr val="C00000"/>
                </a:solidFill>
                <a:latin typeface="Verdana" pitchFamily="34" charset="0"/>
              </a:rPr>
              <a:t>2400 W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b="1" dirty="0">
                <a:solidFill>
                  <a:srgbClr val="8E8581"/>
                </a:solidFill>
                <a:latin typeface="Verdana" pitchFamily="34" charset="0"/>
              </a:rPr>
              <a:t>parní ráz až </a:t>
            </a:r>
            <a:r>
              <a:rPr lang="cs-CZ" sz="1100" b="1" dirty="0">
                <a:solidFill>
                  <a:srgbClr val="C00000"/>
                </a:solidFill>
                <a:latin typeface="Verdana" pitchFamily="34" charset="0"/>
              </a:rPr>
              <a:t>115 g/ min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b="1" dirty="0">
                <a:solidFill>
                  <a:srgbClr val="8E8581"/>
                </a:solidFill>
                <a:latin typeface="Verdana" pitchFamily="34" charset="0"/>
              </a:rPr>
              <a:t>variabilní pára až </a:t>
            </a:r>
            <a:r>
              <a:rPr lang="cs-CZ" sz="11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</a:rPr>
              <a:t>25 g/min 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</a:rPr>
              <a:t>automatické vypnutí Auto Stop – </a:t>
            </a:r>
            <a:r>
              <a:rPr lang="cs-CZ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</a:rPr>
              <a:t>žehlička se automaticky vypne po 8 minutách nečinnosti v nabíjecí základně</a:t>
            </a:r>
            <a:endParaRPr lang="cs-CZ" sz="1100" b="1" dirty="0">
              <a:solidFill>
                <a:schemeClr val="tx1">
                  <a:lumMod val="50000"/>
                  <a:lumOff val="50000"/>
                </a:schemeClr>
              </a:solidFill>
              <a:latin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</a:rPr>
              <a:t>úzká špice </a:t>
            </a:r>
            <a:r>
              <a:rPr lang="cs-CZ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</a:rPr>
              <a:t>pro přesné žehlení všech míst a detailů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rychlé dobíjení za pár sekund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vysoce kluzná keramická </a:t>
            </a:r>
            <a:r>
              <a:rPr lang="cs-CZ" sz="1100" b="1" dirty="0">
                <a:solidFill>
                  <a:srgbClr val="8E8581"/>
                </a:solidFill>
                <a:latin typeface="Verdana" pitchFamily="34" charset="0"/>
              </a:rPr>
              <a:t>žehlicí plocha </a:t>
            </a:r>
            <a:r>
              <a:rPr lang="cs-CZ" sz="1100" b="1" dirty="0" err="1">
                <a:solidFill>
                  <a:srgbClr val="8E8581"/>
                </a:solidFill>
                <a:latin typeface="Verdana" pitchFamily="34" charset="0"/>
              </a:rPr>
              <a:t>Easy</a:t>
            </a:r>
            <a:r>
              <a:rPr lang="cs-CZ" sz="1100" b="1" dirty="0">
                <a:solidFill>
                  <a:srgbClr val="8E8581"/>
                </a:solidFill>
                <a:latin typeface="Verdana" pitchFamily="34" charset="0"/>
              </a:rPr>
              <a:t> </a:t>
            </a:r>
            <a:r>
              <a:rPr lang="cs-CZ" sz="1100" b="1" dirty="0" err="1">
                <a:solidFill>
                  <a:srgbClr val="8E8581"/>
                </a:solidFill>
                <a:latin typeface="Verdana" pitchFamily="34" charset="0"/>
              </a:rPr>
              <a:t>Gliding</a:t>
            </a:r>
            <a:endParaRPr lang="cs-CZ" sz="1100" b="1" dirty="0">
              <a:solidFill>
                <a:srgbClr val="8E8581"/>
              </a:solidFill>
              <a:latin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b="1" dirty="0">
                <a:solidFill>
                  <a:srgbClr val="8E8581"/>
                </a:solidFill>
                <a:latin typeface="Verdana" pitchFamily="34" charset="0"/>
              </a:rPr>
              <a:t>patentovaný </a:t>
            </a:r>
            <a:r>
              <a:rPr lang="cs-CZ" sz="1100" b="1" dirty="0">
                <a:solidFill>
                  <a:srgbClr val="C00000"/>
                </a:solidFill>
                <a:latin typeface="Verdana" pitchFamily="34" charset="0"/>
              </a:rPr>
              <a:t>dvojitý anti-drip systém </a:t>
            </a: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proti odkapávání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dvojí odvápňovací systém – zabudovaná kazeta a vyjímatelná tyčinka (ventil) 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rychlé a snadné plnění vodou díky XL plnicímu otvoru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elektronický kontrolní panel potřeby dobití  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svislé napařování, samočištění, kropení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transparentní vodní nádržka 250 ml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červená kontrolka potřeby dobití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dirty="0">
                <a:solidFill>
                  <a:srgbClr val="8E8581"/>
                </a:solidFill>
                <a:latin typeface="Verdana" pitchFamily="34" charset="0"/>
              </a:rPr>
              <a:t>délka přívodní šňůry 1,8 m</a:t>
            </a: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1259632" y="0"/>
            <a:ext cx="7884368" cy="40011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cs-CZ" sz="2000" b="1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Tefal nejlehčí napařovací bezdrátová žehlička FreemoveAir FV6520E0</a:t>
            </a:r>
            <a:endParaRPr lang="cs-CZ" sz="2000" b="1" dirty="0">
              <a:solidFill>
                <a:schemeClr val="bg1"/>
              </a:solidFill>
              <a:latin typeface="Calibri" pitchFamily="34" charset="0"/>
              <a:ea typeface="Times New Roman" pitchFamily="18" charset="0"/>
            </a:endParaRPr>
          </a:p>
        </p:txBody>
      </p:sp>
      <p:pic>
        <p:nvPicPr>
          <p:cNvPr id="11" name="Image 11" descr="tefal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6309320"/>
            <a:ext cx="1285884" cy="292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3" name="Line 3"/>
          <p:cNvSpPr>
            <a:spLocks noChangeShapeType="1"/>
          </p:cNvSpPr>
          <p:nvPr/>
        </p:nvSpPr>
        <p:spPr bwMode="auto">
          <a:xfrm>
            <a:off x="1259632" y="0"/>
            <a:ext cx="0" cy="6165850"/>
          </a:xfrm>
          <a:prstGeom prst="line">
            <a:avLst/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dirty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6218011"/>
            <a:ext cx="576064" cy="451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456" y="1398279"/>
            <a:ext cx="1017353" cy="908514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12" y="4118457"/>
            <a:ext cx="1017353" cy="908514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0241" y="2625747"/>
            <a:ext cx="2788915" cy="2006925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342" y="5059419"/>
            <a:ext cx="1009724" cy="874078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4456" y="2306793"/>
            <a:ext cx="979790" cy="850080"/>
          </a:xfrm>
          <a:prstGeom prst="rect">
            <a:avLst/>
          </a:prstGeom>
        </p:spPr>
      </p:pic>
      <p:pic>
        <p:nvPicPr>
          <p:cNvPr id="18" name="Obrázek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28728" y="5070534"/>
            <a:ext cx="945345" cy="822042"/>
          </a:xfrm>
          <a:prstGeom prst="rect">
            <a:avLst/>
          </a:prstGeom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520" y="3213471"/>
            <a:ext cx="1008726" cy="875185"/>
          </a:xfrm>
          <a:prstGeom prst="rect">
            <a:avLst/>
          </a:prstGeom>
        </p:spPr>
      </p:pic>
      <p:pic>
        <p:nvPicPr>
          <p:cNvPr id="22" name="Obrázek 2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73768" y="497571"/>
            <a:ext cx="2673537" cy="1859859"/>
          </a:xfrm>
          <a:prstGeom prst="rect">
            <a:avLst/>
          </a:prstGeom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SEB Presentation">
  <a:themeElements>
    <a:clrScheme name="SEB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EB Presentation">
      <a:majorFont>
        <a:latin typeface="Verdana"/>
        <a:ea typeface="ＭＳ Ｐゴシック"/>
        <a:cs typeface=""/>
      </a:majorFont>
      <a:minorFont>
        <a:latin typeface="Verdan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2400" b="0" i="0" u="none" strike="noStrike" cap="none" normalizeH="0" baseline="3000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2400" b="0" i="0" u="none" strike="noStrike" cap="none" normalizeH="0" baseline="3000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SEB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630</TotalTime>
  <Words>185</Words>
  <Application>Microsoft Office PowerPoint</Application>
  <PresentationFormat>Předvádění na obrazovce (4:3)</PresentationFormat>
  <Paragraphs>23</Paragraphs>
  <Slides>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2" baseType="lpstr">
      <vt:lpstr>SEB Presentation</vt:lpstr>
      <vt:lpstr>Prezentace aplikace PowerPoint</vt:lpstr>
    </vt:vector>
  </TitlesOfParts>
  <Company>Groupe SEB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Minicompact</dc:title>
  <dc:creator>Pavlína Vacková</dc:creator>
  <cp:lastModifiedBy>Matějčková Ivana</cp:lastModifiedBy>
  <cp:revision>94</cp:revision>
  <dcterms:created xsi:type="dcterms:W3CDTF">2010-11-18T14:50:15Z</dcterms:created>
  <dcterms:modified xsi:type="dcterms:W3CDTF">2017-09-20T07:32:31Z</dcterms:modified>
</cp:coreProperties>
</file>