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72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BB261-23DB-4F48-958B-041F023EBD6F}" type="datetimeFigureOut">
              <a:rPr lang="cs-CZ" smtClean="0"/>
              <a:t>27. 3. 2017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B7B60-B580-4D4E-84A1-FC29AFDA76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456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B7B60-B580-4D4E-84A1-FC29AFDA76E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339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047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32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66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97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4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5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55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26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04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88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6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60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71449-B76A-6C45-BA6C-62C1936AEA76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2A851-E1D4-C846-B57F-956B8E3BAD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0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7.jpeg"/><Relationship Id="rId5" Type="http://schemas.microsoft.com/office/2007/relationships/hdphoto" Target="../media/hdphoto1.wdp"/><Relationship Id="rId10" Type="http://schemas.openxmlformats.org/officeDocument/2006/relationships/image" Target="../media/image6.jpe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11" y="1298399"/>
            <a:ext cx="9150511" cy="5559601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39" b="97015" l="0" r="100000">
                        <a14:foregroundMark x1="79104" y1="21642" x2="79104" y2="21642"/>
                        <a14:foregroundMark x1="59701" y1="17164" x2="59701" y2="17164"/>
                        <a14:foregroundMark x1="70896" y1="15672" x2="70896" y2="15672"/>
                        <a14:foregroundMark x1="69403" y1="37313" x2="69403" y2="37313"/>
                        <a14:foregroundMark x1="67910" y1="39552" x2="67910" y2="39552"/>
                        <a14:foregroundMark x1="78358" y1="48507" x2="78358" y2="48507"/>
                        <a14:foregroundMark x1="49254" y1="45522" x2="49254" y2="45522"/>
                        <a14:foregroundMark x1="55224" y1="47761" x2="55224" y2="47761"/>
                        <a14:foregroundMark x1="50746" y1="23134" x2="50746" y2="23134"/>
                        <a14:foregroundMark x1="32090" y1="26866" x2="32090" y2="26866"/>
                        <a14:foregroundMark x1="29851" y1="36567" x2="29851" y2="36567"/>
                        <a14:foregroundMark x1="29851" y1="45522" x2="29851" y2="45522"/>
                        <a14:foregroundMark x1="31343" y1="50000" x2="31343" y2="50000"/>
                        <a14:foregroundMark x1="28358" y1="59701" x2="28358" y2="59701"/>
                        <a14:foregroundMark x1="20149" y1="53731" x2="20149" y2="53731"/>
                        <a14:foregroundMark x1="31343" y1="18657" x2="31343" y2="18657"/>
                        <a14:foregroundMark x1="38806" y1="20896" x2="38806" y2="20896"/>
                        <a14:foregroundMark x1="38806" y1="30597" x2="38806" y2="30597"/>
                        <a14:foregroundMark x1="39552" y1="46269" x2="39552" y2="46269"/>
                        <a14:foregroundMark x1="27612" y1="15672" x2="27612" y2="15672"/>
                        <a14:foregroundMark x1="27612" y1="65672" x2="27612" y2="65672"/>
                        <a14:foregroundMark x1="47015" y1="61940" x2="47015" y2="61940"/>
                        <a14:foregroundMark x1="64925" y1="63433" x2="64925" y2="63433"/>
                        <a14:foregroundMark x1="74627" y1="61940" x2="74627" y2="61940"/>
                        <a14:foregroundMark x1="23134" y1="79104" x2="23134" y2="79104"/>
                        <a14:foregroundMark x1="44030" y1="80597" x2="44030" y2="80597"/>
                        <a14:foregroundMark x1="35075" y1="80597" x2="35075" y2="80597"/>
                        <a14:foregroundMark x1="52239" y1="76119" x2="52239" y2="76119"/>
                        <a14:foregroundMark x1="34328" y1="38806" x2="34328" y2="38806"/>
                        <a14:foregroundMark x1="59701" y1="80597" x2="59701" y2="80597"/>
                        <a14:foregroundMark x1="67910" y1="81343" x2="67910" y2="81343"/>
                        <a14:foregroundMark x1="79851" y1="84328" x2="79851" y2="84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215" y="1298401"/>
            <a:ext cx="800216" cy="80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015" l="0" r="97015">
                        <a14:foregroundMark x1="52985" y1="51493" x2="52985" y2="51493"/>
                        <a14:foregroundMark x1="67910" y1="56716" x2="67910" y2="56716"/>
                        <a14:foregroundMark x1="80597" y1="47015" x2="80597" y2="47015"/>
                        <a14:foregroundMark x1="67910" y1="29104" x2="67910" y2="29104"/>
                        <a14:foregroundMark x1="55970" y1="27612" x2="55970" y2="27612"/>
                        <a14:foregroundMark x1="79104" y1="28358" x2="79104" y2="28358"/>
                        <a14:foregroundMark x1="85075" y1="27612" x2="85075" y2="27612"/>
                        <a14:foregroundMark x1="86567" y1="51493" x2="86567" y2="51493"/>
                        <a14:foregroundMark x1="84328" y1="72388" x2="84328" y2="72388"/>
                        <a14:foregroundMark x1="76119" y1="76866" x2="76119" y2="76866"/>
                        <a14:foregroundMark x1="70149" y1="76866" x2="70149" y2="76866"/>
                        <a14:foregroundMark x1="77612" y1="55970" x2="77612" y2="55970"/>
                        <a14:foregroundMark x1="61194" y1="55970" x2="61194" y2="55970"/>
                        <a14:foregroundMark x1="42537" y1="51493" x2="42537" y2="51493"/>
                        <a14:foregroundMark x1="31343" y1="52985" x2="31343" y2="52985"/>
                        <a14:foregroundMark x1="32090" y1="43284" x2="32090" y2="43284"/>
                        <a14:foregroundMark x1="15672" y1="55970" x2="15672" y2="55970"/>
                        <a14:foregroundMark x1="14925" y1="44776" x2="14925" y2="44776"/>
                        <a14:foregroundMark x1="15672" y1="26119" x2="15672" y2="26119"/>
                        <a14:foregroundMark x1="23881" y1="29851" x2="23881" y2="29851"/>
                        <a14:foregroundMark x1="30597" y1="29104" x2="30597" y2="29104"/>
                        <a14:foregroundMark x1="50000" y1="26866" x2="50000" y2="26866"/>
                        <a14:foregroundMark x1="15672" y1="74627" x2="15672" y2="74627"/>
                        <a14:foregroundMark x1="46269" y1="73134" x2="46269" y2="73134"/>
                        <a14:foregroundMark x1="53731" y1="74627" x2="53731" y2="74627"/>
                        <a14:foregroundMark x1="64179" y1="77612" x2="64179" y2="77612"/>
                        <a14:foregroundMark x1="23881" y1="77612" x2="23881" y2="77612"/>
                        <a14:foregroundMark x1="30597" y1="70149" x2="30597" y2="70149"/>
                        <a14:foregroundMark x1="43284" y1="30597" x2="43284" y2="30597"/>
                        <a14:foregroundMark x1="36567" y1="73881" x2="36567" y2="73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8399"/>
            <a:ext cx="800215" cy="80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369364" y="1298401"/>
            <a:ext cx="58086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i="1" dirty="0">
                <a:solidFill>
                  <a:schemeClr val="bg1"/>
                </a:solidFill>
                <a:latin typeface="Arial Narrow"/>
                <a:cs typeface="Arial Narrow"/>
              </a:rPr>
              <a:t>Žádné kapky a šmouhy !</a:t>
            </a:r>
            <a:endParaRPr lang="ru-RU" sz="2800" b="1" i="1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algn="ctr"/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r>
              <a:rPr lang="cs-CZ" b="1" dirty="0">
                <a:solidFill>
                  <a:schemeClr val="bg1"/>
                </a:solidFill>
                <a:latin typeface="Arial Narrow"/>
                <a:cs typeface="Arial Narrow"/>
              </a:rPr>
              <a:t>Čistič oken s antibakteriální nádobou a dlouhou výdrží</a:t>
            </a:r>
            <a:endParaRPr lang="de-DE" b="1" dirty="0">
              <a:solidFill>
                <a:schemeClr val="bg1"/>
              </a:solidFill>
              <a:latin typeface="Arial Narrow"/>
              <a:cs typeface="Arial Narrow"/>
            </a:endParaRPr>
          </a:p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lvl="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2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v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1: s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tírání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a vysávání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Stěrka s profesionálním gumovým</a:t>
            </a:r>
          </a:p>
          <a:p>
            <a:pPr>
              <a:lnSpc>
                <a:spcPct val="120000"/>
              </a:lnSpc>
              <a:buClr>
                <a:srgbClr val="000090"/>
              </a:buClr>
              <a:buSzPct val="120000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     lemem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– 280 mm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šíře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Doba chodu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– 45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minut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Doba nabíjení – 3 h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de-DE" dirty="0">
                <a:solidFill>
                  <a:srgbClr val="595959"/>
                </a:solidFill>
                <a:latin typeface="Arial Narrow"/>
                <a:cs typeface="Arial Narrow"/>
              </a:rPr>
              <a:t>Bat</a:t>
            </a:r>
            <a:r>
              <a:rPr lang="cs-CZ" dirty="0" err="1">
                <a:solidFill>
                  <a:srgbClr val="595959"/>
                </a:solidFill>
                <a:latin typeface="Arial Narrow"/>
                <a:cs typeface="Arial Narrow"/>
              </a:rPr>
              <a:t>erie</a:t>
            </a:r>
            <a:r>
              <a:rPr lang="cs-CZ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de-DE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Arial Narrow"/>
                <a:cs typeface="Arial Narrow"/>
              </a:rPr>
              <a:t>Lio</a:t>
            </a:r>
            <a:r>
              <a:rPr lang="de-DE" dirty="0">
                <a:solidFill>
                  <a:srgbClr val="595959"/>
                </a:solidFill>
                <a:latin typeface="Arial Narrow"/>
                <a:cs typeface="Arial Narrow"/>
              </a:rPr>
              <a:t>-Ion</a:t>
            </a:r>
            <a:r>
              <a:rPr lang="ru-RU" dirty="0">
                <a:solidFill>
                  <a:srgbClr val="595959"/>
                </a:solidFill>
                <a:latin typeface="Arial Narrow"/>
                <a:cs typeface="Arial Narrow"/>
              </a:rPr>
              <a:t>: 2000 </a:t>
            </a:r>
            <a:r>
              <a:rPr lang="de-DE" dirty="0" err="1">
                <a:solidFill>
                  <a:srgbClr val="595959"/>
                </a:solidFill>
                <a:latin typeface="Arial Narrow"/>
                <a:cs typeface="Arial Narrow"/>
              </a:rPr>
              <a:t>mAh</a:t>
            </a:r>
            <a:r>
              <a:rPr lang="ru-RU" dirty="0">
                <a:solidFill>
                  <a:srgbClr val="595959"/>
                </a:solidFill>
                <a:latin typeface="Arial Narrow"/>
                <a:cs typeface="Arial Narrow"/>
              </a:rPr>
              <a:t> /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3,7 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Volt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cs-CZ" dirty="0">
                <a:solidFill>
                  <a:srgbClr val="595959"/>
                </a:solidFill>
                <a:latin typeface="Arial Narrow"/>
                <a:cs typeface="Arial Narrow"/>
              </a:rPr>
              <a:t>Hlučnost</a:t>
            </a:r>
            <a:r>
              <a:rPr lang="ru-RU" dirty="0">
                <a:solidFill>
                  <a:srgbClr val="595959"/>
                </a:solidFill>
                <a:latin typeface="Arial Narrow"/>
                <a:cs typeface="Arial Narrow"/>
              </a:rPr>
              <a:t>: 60 </a:t>
            </a:r>
            <a:r>
              <a:rPr lang="en-US" dirty="0" err="1">
                <a:solidFill>
                  <a:srgbClr val="595959"/>
                </a:solidFill>
                <a:latin typeface="Arial Narrow"/>
                <a:cs typeface="Arial Narrow"/>
              </a:rPr>
              <a:t>db</a:t>
            </a:r>
            <a:r>
              <a:rPr lang="en-US" dirty="0">
                <a:solidFill>
                  <a:srgbClr val="595959"/>
                </a:solidFill>
                <a:latin typeface="Arial Narrow"/>
                <a:cs typeface="Arial Narrow"/>
              </a:rPr>
              <a:t>(A)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Až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110 m²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 čištěné plochy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S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peciální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útěrka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z mikrovláken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 </a:t>
            </a: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Nádoba na čistící roztok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  <a:p>
            <a:pPr marL="285750" indent="-285750">
              <a:lnSpc>
                <a:spcPct val="120000"/>
              </a:lnSpc>
              <a:buClr>
                <a:srgbClr val="000090"/>
              </a:buClr>
              <a:buSzPct val="120000"/>
              <a:buFont typeface="Wingdings" charset="2"/>
              <a:buChar char="ü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Obzvlášť lehký a tichý </a:t>
            </a:r>
          </a:p>
          <a:p>
            <a:pPr>
              <a:lnSpc>
                <a:spcPct val="120000"/>
              </a:lnSpc>
              <a:buClr>
                <a:srgbClr val="000090"/>
              </a:buClr>
              <a:buSzPct val="120000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1" name="Изображение 10" descr="28515_Geraetbeschriftung-Windowjet_Aufdruck_1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58" y="131096"/>
            <a:ext cx="6436142" cy="1066109"/>
          </a:xfrm>
          <a:prstGeom prst="rect">
            <a:avLst/>
          </a:prstGeom>
        </p:spPr>
      </p:pic>
      <p:pic>
        <p:nvPicPr>
          <p:cNvPr id="9" name="Изображение 5" descr="Detail Wasser saugen 2in1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17221" r="7004" b="27171"/>
          <a:stretch/>
        </p:blipFill>
        <p:spPr>
          <a:xfrm>
            <a:off x="7481217" y="2435545"/>
            <a:ext cx="1437095" cy="9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Изображение 9" descr="WINDOWJET-DÜSE GROSS SOLO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" r="8604"/>
          <a:stretch/>
        </p:blipFill>
        <p:spPr>
          <a:xfrm>
            <a:off x="7481217" y="3584944"/>
            <a:ext cx="1447385" cy="81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Изображение 3" descr="WINDOWJET-TANK ENTLEEREN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0" r="24320"/>
          <a:stretch/>
        </p:blipFill>
        <p:spPr>
          <a:xfrm>
            <a:off x="7481217" y="4607113"/>
            <a:ext cx="1437096" cy="1003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Изображение 4" descr="WINDOWJET-FLASCHE UND TUCH.jp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3"/>
          <a:stretch/>
        </p:blipFill>
        <p:spPr>
          <a:xfrm>
            <a:off x="7481217" y="5835205"/>
            <a:ext cx="1437096" cy="899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délník 3"/>
          <p:cNvSpPr/>
          <p:nvPr/>
        </p:nvSpPr>
        <p:spPr>
          <a:xfrm>
            <a:off x="0" y="5718918"/>
            <a:ext cx="398559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defRPr/>
            </a:pPr>
            <a:r>
              <a:rPr lang="de-DE" sz="1400" b="1" dirty="0" err="1">
                <a:solidFill>
                  <a:srgbClr val="595959"/>
                </a:solidFill>
                <a:latin typeface="Arial Narrow"/>
                <a:cs typeface="Arial Narrow"/>
              </a:rPr>
              <a:t>Technic</a:t>
            </a:r>
            <a:r>
              <a:rPr lang="cs-CZ" sz="1400" b="1" dirty="0" err="1">
                <a:solidFill>
                  <a:srgbClr val="595959"/>
                </a:solidFill>
                <a:latin typeface="Arial Narrow"/>
                <a:cs typeface="Arial Narrow"/>
              </a:rPr>
              <a:t>ká</a:t>
            </a:r>
            <a:r>
              <a:rPr lang="cs-CZ" sz="1400" b="1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de-DE" sz="1400" b="1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de-DE" sz="1400" b="1" dirty="0" err="1">
                <a:solidFill>
                  <a:srgbClr val="595959"/>
                </a:solidFill>
                <a:latin typeface="Arial Narrow"/>
                <a:cs typeface="Arial Narrow"/>
              </a:rPr>
              <a:t>data</a:t>
            </a:r>
            <a:r>
              <a:rPr lang="ru-RU" sz="1400" b="1" dirty="0">
                <a:solidFill>
                  <a:srgbClr val="595959"/>
                </a:solidFill>
                <a:latin typeface="Arial Narrow"/>
                <a:cs typeface="Arial Narrow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Kód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.</a:t>
            </a:r>
            <a:r>
              <a:rPr lang="ru-RU" sz="1400" dirty="0">
                <a:solidFill>
                  <a:srgbClr val="595959"/>
                </a:solidFill>
                <a:latin typeface="Arial Narrow"/>
                <a:cs typeface="Arial Narrow"/>
              </a:rPr>
              <a:t>: 785 201</a:t>
            </a:r>
          </a:p>
          <a:p>
            <a:pPr marL="285750" indent="-285750"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EAN</a:t>
            </a: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: 4005435110733</a:t>
            </a:r>
            <a:endParaRPr lang="ru-RU" sz="1400" dirty="0">
              <a:solidFill>
                <a:srgbClr val="595959"/>
              </a:solidFill>
              <a:latin typeface="Arial Narrow"/>
              <a:cs typeface="Arial Narrow"/>
            </a:endParaRPr>
          </a:p>
          <a:p>
            <a:pPr marL="285750" indent="-285750"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Hmotnost </a:t>
            </a:r>
            <a:r>
              <a:rPr lang="ru-RU" sz="1400" dirty="0">
                <a:solidFill>
                  <a:srgbClr val="595959"/>
                </a:solidFill>
                <a:latin typeface="Arial Narrow"/>
                <a:cs typeface="Arial Narrow"/>
              </a:rPr>
              <a:t>: 0,75 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kg </a:t>
            </a:r>
            <a:r>
              <a:rPr lang="de-DE" sz="1400" dirty="0" err="1">
                <a:solidFill>
                  <a:srgbClr val="595959"/>
                </a:solidFill>
                <a:latin typeface="Arial Narrow"/>
                <a:cs typeface="Arial Narrow"/>
              </a:rPr>
              <a:t>net</a:t>
            </a:r>
            <a:endParaRPr lang="en-US" sz="1400" dirty="0">
              <a:solidFill>
                <a:srgbClr val="595959"/>
              </a:solidFill>
              <a:latin typeface="Arial Narrow"/>
              <a:cs typeface="Arial Narrow"/>
            </a:endParaRPr>
          </a:p>
          <a:p>
            <a:pPr marL="285750" indent="-285750">
              <a:buClr>
                <a:srgbClr val="000090"/>
              </a:buClr>
              <a:buFont typeface="Wingdings" charset="2"/>
              <a:buChar char="ü"/>
              <a:defRPr/>
            </a:pP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Rozměry </a:t>
            </a:r>
            <a:r>
              <a:rPr lang="de-DE" sz="1400">
                <a:solidFill>
                  <a:srgbClr val="595959"/>
                </a:solidFill>
                <a:latin typeface="Arial Narrow"/>
                <a:cs typeface="Arial Narrow"/>
              </a:rPr>
              <a:t>.</a:t>
            </a:r>
            <a:r>
              <a:rPr lang="ru-RU" sz="140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ru-RU" sz="1400" dirty="0">
                <a:solidFill>
                  <a:srgbClr val="595959"/>
                </a:solidFill>
                <a:latin typeface="Arial Narrow"/>
                <a:cs typeface="Arial Narrow"/>
              </a:rPr>
              <a:t>(</a:t>
            </a: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D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x</a:t>
            </a: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Š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x</a:t>
            </a:r>
            <a:r>
              <a:rPr lang="cs-CZ" sz="1400" dirty="0">
                <a:solidFill>
                  <a:srgbClr val="595959"/>
                </a:solidFill>
                <a:latin typeface="Arial Narrow"/>
                <a:cs typeface="Arial Narrow"/>
              </a:rPr>
              <a:t>V</a:t>
            </a:r>
            <a:r>
              <a:rPr lang="ru-RU" sz="1400" dirty="0">
                <a:solidFill>
                  <a:srgbClr val="595959"/>
                </a:solidFill>
                <a:latin typeface="Arial Narrow"/>
                <a:cs typeface="Arial Narrow"/>
              </a:rPr>
              <a:t>): 125х280х337 </a:t>
            </a:r>
            <a:r>
              <a:rPr lang="de-DE" sz="1400" dirty="0">
                <a:solidFill>
                  <a:srgbClr val="595959"/>
                </a:solidFill>
                <a:latin typeface="Arial Narrow"/>
                <a:cs typeface="Arial Narrow"/>
              </a:rPr>
              <a:t>mm</a:t>
            </a:r>
            <a:endParaRPr lang="ru-RU" sz="14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83347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104</Words>
  <Application>Microsoft Office PowerPoint</Application>
  <PresentationFormat>Předvádění na obrazovce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Wingdings</vt:lpstr>
      <vt:lpstr>Тема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Augustin Schneeweiss</cp:lastModifiedBy>
  <cp:revision>66</cp:revision>
  <cp:lastPrinted>2016-12-08T13:09:09Z</cp:lastPrinted>
  <dcterms:created xsi:type="dcterms:W3CDTF">2016-12-05T16:55:27Z</dcterms:created>
  <dcterms:modified xsi:type="dcterms:W3CDTF">2017-03-27T07:16:10Z</dcterms:modified>
</cp:coreProperties>
</file>