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Ovál 56">
            <a:extLst>
              <a:ext uri="{FF2B5EF4-FFF2-40B4-BE49-F238E27FC236}">
                <a16:creationId xmlns:a16="http://schemas.microsoft.com/office/drawing/2014/main" id="{835E396E-D6F9-48F3-A329-D22A20349813}"/>
              </a:ext>
            </a:extLst>
          </p:cNvPr>
          <p:cNvSpPr/>
          <p:nvPr/>
        </p:nvSpPr>
        <p:spPr>
          <a:xfrm>
            <a:off x="4868393" y="5557281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CBD 485D1E/1-S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automatická pračka se sušičkou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Digitální displej, rychlé programy 14, 30, 44 min, AC motor, Senzorové sušení, Mix </a:t>
            </a:r>
            <a:r>
              <a:rPr lang="cs-CZ" altLang="cs-CZ" sz="1200" dirty="0" err="1">
                <a:solidFill>
                  <a:srgbClr val="706F6F"/>
                </a:solidFill>
                <a:latin typeface="Arial" charset="0"/>
              </a:rPr>
              <a:t>Power</a:t>
            </a: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rgbClr val="706F6F"/>
                </a:solidFill>
                <a:latin typeface="Arial" charset="0"/>
              </a:rPr>
              <a:t>System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682" y="1052736"/>
            <a:ext cx="399593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E/D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sušení / praní (kg)		5/8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3,972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397,2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0,727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73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75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1351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7:20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praní Eco 40-60 (h:min)	3:38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77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Množstevní automatika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Bílé, Bílé + předpírka,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Mix 20°, Bavlna, Syntetika, Denní 59 min, Rychlý 14,30, 44 min, Máchání, Odčerpání + Odstřeďování, Jemné, Džíny, Dětský, Vlna, Ruční, Hedvábí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Extra máchání, Hygienický, Snadné žehlení, Odložený start až 24 hod, Rychlý/Nastavení míry znečištění, Nastavení teploty praní, Nastavení otáček odstřeďování, Zablokování tlačítek, Ukazatel zbytkového času praní, </a:t>
            </a:r>
            <a:r>
              <a:rPr lang="cs-CZ" altLang="cs-CZ" sz="800" b="1" dirty="0">
                <a:latin typeface="Arial" charset="0"/>
              </a:rPr>
              <a:t>Mix </a:t>
            </a: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System</a:t>
            </a:r>
            <a:r>
              <a:rPr lang="cs-CZ" altLang="cs-CZ" sz="800" b="1" dirty="0">
                <a:latin typeface="Arial" charset="0"/>
              </a:rPr>
              <a:t> – vytvoření s aplikace směsi detergentu a vody pro větší účinek, </a:t>
            </a:r>
            <a:r>
              <a:rPr lang="cs-CZ" altLang="cs-CZ" sz="800" dirty="0">
                <a:latin typeface="Arial" charset="0"/>
              </a:rPr>
              <a:t>Senzorové sušení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AC motor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</a:t>
            </a:r>
            <a:r>
              <a:rPr lang="cs-CZ" altLang="cs-CZ" sz="800" dirty="0" err="1">
                <a:latin typeface="Arial" charset="0"/>
              </a:rPr>
              <a:t>Antioverflow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</a:t>
            </a:r>
            <a:r>
              <a:rPr lang="cs-CZ" altLang="cs-CZ" sz="800" dirty="0" err="1">
                <a:latin typeface="Arial" charset="0"/>
              </a:rPr>
              <a:t>přepěnění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9527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61164" y="2066945"/>
            <a:ext cx="899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programy 14, 30,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min</a:t>
            </a:r>
            <a:endParaRPr lang="cs-CZ" sz="800" dirty="0">
              <a:solidFill>
                <a:schemeClr val="bg1"/>
              </a:solidFill>
            </a:endParaRPr>
          </a:p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1916832"/>
            <a:ext cx="756000" cy="756000"/>
          </a:xfrm>
          <a:prstGeom prst="flowChartConnector">
            <a:avLst/>
          </a:prstGeom>
        </p:spPr>
      </p:pic>
      <p:sp>
        <p:nvSpPr>
          <p:cNvPr id="38" name="Ovál 37"/>
          <p:cNvSpPr/>
          <p:nvPr/>
        </p:nvSpPr>
        <p:spPr>
          <a:xfrm>
            <a:off x="4860032" y="27089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1" name="Obrázek 20"/>
          <p:cNvPicPr>
            <a:picLocks/>
          </p:cNvPicPr>
          <p:nvPr/>
        </p:nvPicPr>
        <p:blipFill rotWithShape="1">
          <a:blip r:embed="rId6"/>
          <a:srcRect l="34750" t="37442" r="62167" b="49845"/>
          <a:stretch/>
        </p:blipFill>
        <p:spPr>
          <a:xfrm>
            <a:off x="4139952" y="3501008"/>
            <a:ext cx="540000" cy="1196757"/>
          </a:xfrm>
          <a:prstGeom prst="flowChartConnector">
            <a:avLst/>
          </a:prstGeom>
        </p:spPr>
      </p:pic>
      <p:sp>
        <p:nvSpPr>
          <p:cNvPr id="40" name="Ovál 39"/>
          <p:cNvSpPr/>
          <p:nvPr/>
        </p:nvSpPr>
        <p:spPr>
          <a:xfrm>
            <a:off x="4824112" y="3501008"/>
            <a:ext cx="756000" cy="756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3513202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suché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žehlení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skříně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Ovál 43"/>
          <p:cNvSpPr/>
          <p:nvPr/>
        </p:nvSpPr>
        <p:spPr>
          <a:xfrm>
            <a:off x="4853072" y="110774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</a:t>
            </a:r>
            <a:r>
              <a:rPr lang="cs-CZ" sz="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Obdélník 29">
            <a:extLst>
              <a:ext uri="{FF2B5EF4-FFF2-40B4-BE49-F238E27FC236}">
                <a16:creationId xmlns:a16="http://schemas.microsoft.com/office/drawing/2014/main" id="{14B3253C-9C94-44C9-91E5-44664AFBEEBC}"/>
              </a:ext>
            </a:extLst>
          </p:cNvPr>
          <p:cNvSpPr/>
          <p:nvPr/>
        </p:nvSpPr>
        <p:spPr>
          <a:xfrm>
            <a:off x="5796136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31800949 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8059019022284 Barva 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820 x 600 x 525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65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650 x 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67</a:t>
            </a:r>
          </a:p>
        </p:txBody>
      </p:sp>
      <p:pic>
        <p:nvPicPr>
          <p:cNvPr id="36" name="Obrázek 35">
            <a:extLst>
              <a:ext uri="{FF2B5EF4-FFF2-40B4-BE49-F238E27FC236}">
                <a16:creationId xmlns:a16="http://schemas.microsoft.com/office/drawing/2014/main" id="{FE138FF8-7781-4E76-92C8-F1A5C426ED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6136" y="2342936"/>
            <a:ext cx="1666278" cy="2215001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05645996-2CBE-4B18-8A0C-2FFF50EC62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2063" y="1368230"/>
            <a:ext cx="876299" cy="671512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5727793" y="1417605"/>
            <a:ext cx="25732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42" name="Obrázek 41">
            <a:extLst>
              <a:ext uri="{FF2B5EF4-FFF2-40B4-BE49-F238E27FC236}">
                <a16:creationId xmlns:a16="http://schemas.microsoft.com/office/drawing/2014/main" id="{164B1C1E-5BA7-45E4-8287-23CF891683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9071" y="1434288"/>
            <a:ext cx="719998" cy="753101"/>
          </a:xfrm>
          <a:prstGeom prst="rect">
            <a:avLst/>
          </a:prstGeom>
        </p:spPr>
      </p:pic>
      <p:sp>
        <p:nvSpPr>
          <p:cNvPr id="46" name="Ovál 45">
            <a:extLst>
              <a:ext uri="{FF2B5EF4-FFF2-40B4-BE49-F238E27FC236}">
                <a16:creationId xmlns:a16="http://schemas.microsoft.com/office/drawing/2014/main" id="{EE68A3E3-F877-46D2-8B13-A877C2F3FABC}"/>
              </a:ext>
            </a:extLst>
          </p:cNvPr>
          <p:cNvSpPr/>
          <p:nvPr/>
        </p:nvSpPr>
        <p:spPr>
          <a:xfrm>
            <a:off x="4069345" y="1090839"/>
            <a:ext cx="720000" cy="720000"/>
          </a:xfrm>
          <a:prstGeom prst="ellipse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DD45EACE-0977-4C92-B374-42DCD972DCEE}"/>
              </a:ext>
            </a:extLst>
          </p:cNvPr>
          <p:cNvSpPr txBox="1"/>
          <p:nvPr/>
        </p:nvSpPr>
        <p:spPr>
          <a:xfrm>
            <a:off x="4824112" y="1199434"/>
            <a:ext cx="806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Vytvoření směsi pro větší účinek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9" name="Obrázek 48">
            <a:extLst>
              <a:ext uri="{FF2B5EF4-FFF2-40B4-BE49-F238E27FC236}">
                <a16:creationId xmlns:a16="http://schemas.microsoft.com/office/drawing/2014/main" id="{CB22C6DD-4ACD-4556-B3AC-E0E0CF52CFA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1117" y="1268760"/>
            <a:ext cx="582374" cy="324218"/>
          </a:xfrm>
          <a:prstGeom prst="rect">
            <a:avLst/>
          </a:prstGeom>
        </p:spPr>
      </p:pic>
      <p:pic>
        <p:nvPicPr>
          <p:cNvPr id="50" name="Obrázek 49">
            <a:extLst>
              <a:ext uri="{FF2B5EF4-FFF2-40B4-BE49-F238E27FC236}">
                <a16:creationId xmlns:a16="http://schemas.microsoft.com/office/drawing/2014/main" id="{36189CDF-E45F-465F-8AD4-E12634BC30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345" y="275085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51" name="TextovéPole 50">
            <a:extLst>
              <a:ext uri="{FF2B5EF4-FFF2-40B4-BE49-F238E27FC236}">
                <a16:creationId xmlns:a16="http://schemas.microsoft.com/office/drawing/2014/main" id="{532C5DFD-DD40-48AC-B960-94B9D321AC51}"/>
              </a:ext>
            </a:extLst>
          </p:cNvPr>
          <p:cNvSpPr txBox="1"/>
          <p:nvPr/>
        </p:nvSpPr>
        <p:spPr>
          <a:xfrm>
            <a:off x="4852903" y="283808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úrovně znečištění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2" name="Obrázek 51">
            <a:extLst>
              <a:ext uri="{FF2B5EF4-FFF2-40B4-BE49-F238E27FC236}">
                <a16:creationId xmlns:a16="http://schemas.microsoft.com/office/drawing/2014/main" id="{C808613B-37A2-4E16-AB04-F4F016E381F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" t="-3387" r="-1693" b="3387"/>
          <a:stretch/>
        </p:blipFill>
        <p:spPr>
          <a:xfrm>
            <a:off x="4095032" y="4717959"/>
            <a:ext cx="792000" cy="792000"/>
          </a:xfrm>
          <a:prstGeom prst="flowChartConnector">
            <a:avLst/>
          </a:prstGeom>
        </p:spPr>
      </p:pic>
      <p:sp>
        <p:nvSpPr>
          <p:cNvPr id="53" name="Ovál 52">
            <a:extLst>
              <a:ext uri="{FF2B5EF4-FFF2-40B4-BE49-F238E27FC236}">
                <a16:creationId xmlns:a16="http://schemas.microsoft.com/office/drawing/2014/main" id="{0168CFF1-86A7-4E3C-A123-AE17113875D7}"/>
              </a:ext>
            </a:extLst>
          </p:cNvPr>
          <p:cNvSpPr/>
          <p:nvPr/>
        </p:nvSpPr>
        <p:spPr>
          <a:xfrm>
            <a:off x="4908221" y="4732199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D4A50F32-BB0E-4DA3-BA31-678963310E35}"/>
              </a:ext>
            </a:extLst>
          </p:cNvPr>
          <p:cNvSpPr txBox="1"/>
          <p:nvPr/>
        </p:nvSpPr>
        <p:spPr>
          <a:xfrm>
            <a:off x="4862119" y="4922922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 Mix 20° úspora  40%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5" name="Obrázek 54">
            <a:extLst>
              <a:ext uri="{FF2B5EF4-FFF2-40B4-BE49-F238E27FC236}">
                <a16:creationId xmlns:a16="http://schemas.microsoft.com/office/drawing/2014/main" id="{EA54136D-C2A4-454B-8ECF-BEE98DD8C48A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800" r="3200" b="3599"/>
          <a:stretch/>
        </p:blipFill>
        <p:spPr>
          <a:xfrm>
            <a:off x="4104112" y="5584868"/>
            <a:ext cx="720000" cy="720000"/>
          </a:xfrm>
          <a:prstGeom prst="flowChartConnector">
            <a:avLst/>
          </a:prstGeom>
        </p:spPr>
      </p:pic>
      <p:sp>
        <p:nvSpPr>
          <p:cNvPr id="56" name="TextovéPole 55">
            <a:extLst>
              <a:ext uri="{FF2B5EF4-FFF2-40B4-BE49-F238E27FC236}">
                <a16:creationId xmlns:a16="http://schemas.microsoft.com/office/drawing/2014/main" id="{B499B154-A80E-43A2-BC98-72D54775BA5E}"/>
              </a:ext>
            </a:extLst>
          </p:cNvPr>
          <p:cNvSpPr txBox="1"/>
          <p:nvPr/>
        </p:nvSpPr>
        <p:spPr>
          <a:xfrm>
            <a:off x="4806068" y="5563338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Shiatsu masážní body pro šetrnou péči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F483BBB-5E58-4AC0-9F4D-19AA754C2C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68959" y="1499816"/>
            <a:ext cx="1544069" cy="312222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C2242B99-3F39-46AB-9135-AF2139048BA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5431" y="389732"/>
            <a:ext cx="857250" cy="819150"/>
          </a:xfrm>
          <a:prstGeom prst="rect">
            <a:avLst/>
          </a:prstGeom>
        </p:spPr>
      </p:pic>
      <p:sp>
        <p:nvSpPr>
          <p:cNvPr id="58" name="TextovéPole 57">
            <a:extLst>
              <a:ext uri="{FF2B5EF4-FFF2-40B4-BE49-F238E27FC236}">
                <a16:creationId xmlns:a16="http://schemas.microsoft.com/office/drawing/2014/main" id="{99309390-A228-4462-B317-2397713E49A2}"/>
              </a:ext>
            </a:extLst>
          </p:cNvPr>
          <p:cNvSpPr txBox="1"/>
          <p:nvPr/>
        </p:nvSpPr>
        <p:spPr>
          <a:xfrm>
            <a:off x="6728899" y="1932746"/>
            <a:ext cx="80511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1351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1386</TotalTime>
  <Words>471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Iveta Horynová</cp:lastModifiedBy>
  <cp:revision>146</cp:revision>
  <cp:lastPrinted>2016-05-05T10:40:20Z</cp:lastPrinted>
  <dcterms:created xsi:type="dcterms:W3CDTF">2015-07-16T11:02:07Z</dcterms:created>
  <dcterms:modified xsi:type="dcterms:W3CDTF">2021-02-02T13:36:55Z</dcterms:modified>
</cp:coreProperties>
</file>