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HWO45NB4B0B1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Kompaktní pečící trouba I-</a:t>
            </a:r>
            <a:r>
              <a:rPr lang="cs-CZ" altLang="cs-CZ" sz="1400" dirty="0" err="1">
                <a:latin typeface="Arial" charset="0"/>
              </a:rPr>
              <a:t>Message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s grilem a horkým vzduchem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Objem 34 l, gril, průměr otočného talíře 320 mm, horký vzduch, dotykový displej, halogenové osvětlení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206885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Kapacita (l) 			34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Stupně mikrovlnného výkonu (W) 		6 (</a:t>
            </a:r>
            <a:r>
              <a:rPr lang="pl-PL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150W; 300W; 				450W; 600W; 750W; 			900W)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Maximální výkon gril (W)		1500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Maximální výkon horkého vzduchu (W)		1500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Maximální výkon mikrovlnného ohřevu (W)	900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Maximální výkon (W)		3200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Jištění (A)			14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Průměr otočného smaltovaného talíře (mm)	320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br>
              <a:rPr lang="cs-CZ" altLang="cs-CZ" sz="800" dirty="0">
                <a:solidFill>
                  <a:prstClr val="black"/>
                </a:solidFill>
                <a:latin typeface="Arial" charset="0"/>
              </a:rPr>
            </a:b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Programy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Mikrovlny, Gril, Horký vzduch, Rozmrazování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6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 úrovní výkonu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12 automatických programů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Dotykové ovládání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Halogenové osvětlení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Elektronická minutka se zvukovou signalizací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Digitální hodiny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Zvuková signalizace na konci programu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Otevírání dvířek výklopem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Nerezový interiér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Funkce My taste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rychlý přístup k oblíbeným receptům a programům přes aplikaci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buNone/>
            </a:pPr>
            <a:r>
              <a:rPr lang="cs-CZ" sz="800" b="1" u="sng" dirty="0">
                <a:latin typeface="Arial" charset="0"/>
              </a:rPr>
              <a:t>Příslušenství</a:t>
            </a:r>
            <a:br>
              <a:rPr lang="cs-CZ" sz="800" dirty="0">
                <a:latin typeface="Arial" charset="0"/>
              </a:rPr>
            </a:br>
            <a:r>
              <a:rPr lang="cs-CZ" sz="800" dirty="0">
                <a:latin typeface="Arial" charset="0"/>
              </a:rPr>
              <a:t>1x grilovací mřížka</a:t>
            </a:r>
          </a:p>
          <a:p>
            <a:pPr marL="0" indent="0">
              <a:buNone/>
            </a:pPr>
            <a:r>
              <a:rPr lang="cs-CZ" sz="800">
                <a:latin typeface="Arial" charset="0"/>
              </a:rPr>
              <a:t>1x skleněný </a:t>
            </a:r>
            <a:r>
              <a:rPr lang="cs-CZ" sz="800" dirty="0">
                <a:latin typeface="Arial" charset="0"/>
              </a:rPr>
              <a:t>talíř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38900686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8059019030036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</a:t>
            </a:r>
            <a:r>
              <a:rPr lang="cs-CZ" altLang="cs-CZ" sz="800" dirty="0">
                <a:latin typeface="Arial" panose="020B0604020202020204" pitchFamily="34" charset="0"/>
              </a:rPr>
              <a:t>455 × 596 × 546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35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</a:t>
            </a:r>
            <a:r>
              <a:rPr lang="cs-CZ" altLang="cs-CZ" sz="800" dirty="0">
                <a:latin typeface="Arial" panose="020B0604020202020204" pitchFamily="34" charset="0"/>
              </a:rPr>
              <a:t>530 × 650 × 650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40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A2C5EDE-E00C-4FC2-BE75-CA8ED5FDD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2253" y="1235720"/>
            <a:ext cx="3047626" cy="234780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A80E8E0-C856-4FE4-99E2-5E118E7B56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5503" y="3755545"/>
            <a:ext cx="1402174" cy="108560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36CEA53-B7FA-4AF7-A2AD-BB4E028029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0568" y="3791632"/>
            <a:ext cx="1402174" cy="95802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EFCFA0DF-3B6B-48B3-A01F-075AB49355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8326" y="1168365"/>
            <a:ext cx="693605" cy="61630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30556B0D-81CF-4DD3-9363-2B8DB99E127F}"/>
              </a:ext>
            </a:extLst>
          </p:cNvPr>
          <p:cNvSpPr txBox="1"/>
          <p:nvPr/>
        </p:nvSpPr>
        <p:spPr>
          <a:xfrm>
            <a:off x="4671230" y="1321244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Plně dotykový displej I-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Message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68DD1632-A57F-4F75-B6B1-D704139B62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1950" y="1944654"/>
            <a:ext cx="506356" cy="581195"/>
          </a:xfrm>
          <a:prstGeom prst="rect">
            <a:avLst/>
          </a:prstGeom>
        </p:spPr>
      </p:pic>
      <p:sp>
        <p:nvSpPr>
          <p:cNvPr id="38" name="TextovéPole 37">
            <a:extLst>
              <a:ext uri="{FF2B5EF4-FFF2-40B4-BE49-F238E27FC236}">
                <a16:creationId xmlns:a16="http://schemas.microsoft.com/office/drawing/2014/main" id="{FEFA6D30-5F15-45EB-9D7E-2F2770551E5B}"/>
              </a:ext>
            </a:extLst>
          </p:cNvPr>
          <p:cNvSpPr txBox="1"/>
          <p:nvPr/>
        </p:nvSpPr>
        <p:spPr>
          <a:xfrm>
            <a:off x="4625845" y="1948170"/>
            <a:ext cx="1061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kombinace s troubou I-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Message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stejném designu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8AD42BE-4EAA-4BD6-BCBD-CA2D203174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976" y="2888940"/>
            <a:ext cx="735555" cy="343610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C2C63678-70A2-4FC7-B4A8-F350E488783A}"/>
              </a:ext>
            </a:extLst>
          </p:cNvPr>
          <p:cNvSpPr txBox="1"/>
          <p:nvPr/>
        </p:nvSpPr>
        <p:spPr>
          <a:xfrm>
            <a:off x="4603847" y="2905036"/>
            <a:ext cx="1061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Mnoho receptů na dosah ruky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a09af93a-bc92-4cce-8ba3-c8fdbed82e22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2445</TotalTime>
  <Words>264</Words>
  <Application>Microsoft Office PowerPoint</Application>
  <PresentationFormat>Předvádění na obrazovce (4:3)</PresentationFormat>
  <Paragraphs>42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303</cp:revision>
  <cp:lastPrinted>2021-09-06T12:31:26Z</cp:lastPrinted>
  <dcterms:created xsi:type="dcterms:W3CDTF">2015-07-16T11:02:07Z</dcterms:created>
  <dcterms:modified xsi:type="dcterms:W3CDTF">2021-11-26T14:15:43Z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