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AA"/>
    <a:srgbClr val="6F6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31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7627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8614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6095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935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6791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7023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6525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65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3613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4409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1211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2B351-D0C7-439C-A47A-565AF3B42AEA}" type="datetimeFigureOut">
              <a:rPr lang="cs-CZ" smtClean="0"/>
              <a:t>20.03.2026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6758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310" y="16252"/>
            <a:ext cx="1809000" cy="728399"/>
          </a:xfrm>
          <a:prstGeom prst="rect">
            <a:avLst/>
          </a:prstGeom>
        </p:spPr>
      </p:pic>
      <p:sp>
        <p:nvSpPr>
          <p:cNvPr id="7" name="Zástupný symbol pro text 3">
            <a:extLst>
              <a:ext uri="{FF2B5EF4-FFF2-40B4-BE49-F238E27FC236}">
                <a16:creationId xmlns="" xmlns:a16="http://schemas.microsoft.com/office/drawing/2014/main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-1" y="16251"/>
            <a:ext cx="9398001" cy="93037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5AAA"/>
                </a:solidFill>
                <a:latin typeface="Arial" charset="0"/>
              </a:rPr>
              <a:t>HSW59F18DIMM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6F6F6F"/>
                </a:solidFill>
                <a:latin typeface="Arial" charset="0"/>
              </a:rPr>
              <a:t>Volně </a:t>
            </a:r>
            <a:r>
              <a:rPr lang="cs-CZ" altLang="cs-CZ" sz="1400" dirty="0">
                <a:solidFill>
                  <a:srgbClr val="6F6F6F"/>
                </a:solidFill>
                <a:latin typeface="Arial" charset="0"/>
              </a:rPr>
              <a:t>stojící chladnička Side by Side 90 cm, </a:t>
            </a:r>
            <a:r>
              <a:rPr lang="cs-CZ" altLang="cs-CZ" sz="1400" dirty="0">
                <a:solidFill>
                  <a:srgbClr val="005AAA"/>
                </a:solidFill>
                <a:latin typeface="Arial" charset="0"/>
              </a:rPr>
              <a:t>SBS 90 Series </a:t>
            </a:r>
            <a:r>
              <a:rPr lang="cs-CZ" altLang="cs-CZ" sz="1400" dirty="0" smtClean="0">
                <a:solidFill>
                  <a:srgbClr val="005AAA"/>
                </a:solidFill>
                <a:latin typeface="Arial" charset="0"/>
              </a:rPr>
              <a:t>5</a:t>
            </a:r>
            <a:endParaRPr lang="cs-CZ" altLang="cs-CZ" sz="1400" dirty="0">
              <a:solidFill>
                <a:srgbClr val="005AAA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6F6F6F"/>
                </a:solidFill>
                <a:latin typeface="Arial" charset="0"/>
              </a:rPr>
              <a:t>Wifi, Total No Frost, Invertorový kompresor, Automatický výrobník ledu, Uhlíkový filtr, Humidity Zone, Displej</a:t>
            </a:r>
          </a:p>
        </p:txBody>
      </p:sp>
      <p:cxnSp>
        <p:nvCxnSpPr>
          <p:cNvPr id="8" name="Straight Connector 32">
            <a:extLst>
              <a:ext uri="{FF2B5EF4-FFF2-40B4-BE49-F238E27FC236}">
                <a16:creationId xmlns="" xmlns:a16="http://schemas.microsoft.com/office/drawing/2014/main" id="{EE360BC3-819E-8DA7-18AA-A6A8796A1E77}"/>
              </a:ext>
            </a:extLst>
          </p:cNvPr>
          <p:cNvCxnSpPr/>
          <p:nvPr/>
        </p:nvCxnSpPr>
        <p:spPr>
          <a:xfrm>
            <a:off x="4624399" y="1028721"/>
            <a:ext cx="0" cy="5760000"/>
          </a:xfrm>
          <a:prstGeom prst="line">
            <a:avLst/>
          </a:prstGeom>
          <a:ln>
            <a:solidFill>
              <a:srgbClr val="005AA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Zástupný symbol pro text 3">
            <a:extLst>
              <a:ext uri="{FF2B5EF4-FFF2-40B4-BE49-F238E27FC236}">
                <a16:creationId xmlns="" xmlns:a16="http://schemas.microsoft.com/office/drawing/2014/main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60585" y="932953"/>
            <a:ext cx="4647301" cy="589855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Hlavní vlastnosti (Nařízení v přenesené pravomoci: (EU) 2019/2014)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D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(l)		601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Čistý objem chladničky/ mrazáku (l)		391/210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0,731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267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Mrazicí výkon (kg/24 hod)		10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5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Klimatická třída			SN - ST  10°- 38°C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005AAA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Wifi konektivita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možnost ovládat chladničku na dálku a využívat doplňkový obsah pomocí aplikace hOn (např. Food Locator, My Inventory, Advanced Drink Assistant, atd.)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Invertorový kompresor – tichý a energeticky úsporný chod                    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Total </a:t>
            </a:r>
            <a:r>
              <a:rPr lang="cs-CZ" altLang="cs-CZ" sz="800" b="1" dirty="0">
                <a:latin typeface="Arial" charset="0"/>
              </a:rPr>
              <a:t>No Frost – beznámrazová technologie mrazení, panel Multi </a:t>
            </a:r>
            <a:r>
              <a:rPr lang="cs-CZ" altLang="cs-CZ" sz="800" b="1" dirty="0" smtClean="0">
                <a:latin typeface="Arial" charset="0"/>
              </a:rPr>
              <a:t>Air Flow </a:t>
            </a:r>
            <a:r>
              <a:rPr lang="cs-CZ" altLang="cs-CZ" sz="800" b="1" dirty="0">
                <a:latin typeface="Arial" charset="0"/>
              </a:rPr>
              <a:t>v zadní části zabezpečuje  aktivní cirkulaci vzduchu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Automatický výrobník ledu ve dveřích mrazáku (nezabírá prostor v mrazící části) s podavačem (kostky, tříšť, voda) a možností </a:t>
            </a:r>
            <a:r>
              <a:rPr lang="cs-CZ" altLang="cs-CZ" sz="800" b="1" dirty="0" smtClean="0">
                <a:latin typeface="Arial" charset="0"/>
              </a:rPr>
              <a:t>vypnutí (připojený na vodu)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Uhlíkový filtr se snadným přístupem v lednici pro připojení na přívod vody součástí balení (ukazatel stavu a reset filtru na displeji)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HCS filtr v zásuvce Humidity Zone p</a:t>
            </a:r>
            <a:r>
              <a:rPr lang="cs-CZ" altLang="cs-CZ" sz="800" dirty="0">
                <a:latin typeface="Arial" charset="0"/>
              </a:rPr>
              <a:t>ro udržení 90% </a:t>
            </a:r>
            <a:r>
              <a:rPr lang="cs-CZ" altLang="cs-CZ" sz="800" dirty="0" smtClean="0">
                <a:latin typeface="Arial" charset="0"/>
              </a:rPr>
              <a:t>vlhkosti, </a:t>
            </a:r>
            <a:r>
              <a:rPr lang="cs-CZ" altLang="cs-CZ" sz="800" dirty="0">
                <a:latin typeface="Arial" charset="0"/>
              </a:rPr>
              <a:t>zachování čerstvosti </a:t>
            </a:r>
            <a:r>
              <a:rPr lang="cs-CZ" altLang="cs-CZ" sz="800" dirty="0" smtClean="0">
                <a:latin typeface="Arial" charset="0"/>
              </a:rPr>
              <a:t>až 2x </a:t>
            </a:r>
            <a:r>
              <a:rPr lang="cs-CZ" altLang="cs-CZ" sz="800" dirty="0">
                <a:latin typeface="Arial" charset="0"/>
              </a:rPr>
              <a:t>déle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Tichý chod pouhých </a:t>
            </a:r>
            <a:r>
              <a:rPr lang="cs-CZ" altLang="cs-CZ" sz="800" b="1" dirty="0" smtClean="0">
                <a:latin typeface="Arial" charset="0"/>
              </a:rPr>
              <a:t>36 </a:t>
            </a:r>
            <a:r>
              <a:rPr lang="cs-CZ" altLang="cs-CZ" sz="800" b="1" dirty="0">
                <a:latin typeface="Arial" charset="0"/>
              </a:rPr>
              <a:t>dB(A</a:t>
            </a:r>
            <a:r>
              <a:rPr lang="cs-CZ" altLang="cs-CZ" sz="800" b="1" dirty="0" smtClean="0">
                <a:latin typeface="Arial" charset="0"/>
              </a:rPr>
              <a:t>)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Funkce Rychlé chlazení, Rychlé mrazení, Dovolená, Auto nastavení, Ukazatel filtru/resetování, výdej ledu a vody, Dětská pojistka, Stand by – pohotovostní režim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Elektronické ovládání teploty +1 až +9°C chladnička / -14 až -24°C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dvířkách; Automatické odmrazování chladničky i mrazáku; Akustický signál otevřených dvířek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 smtClean="0">
                <a:solidFill>
                  <a:srgbClr val="005AAA"/>
                </a:solidFill>
                <a:latin typeface="Arial" charset="0"/>
              </a:rPr>
              <a:t>Chladnička</a:t>
            </a:r>
            <a:endParaRPr lang="cs-CZ" altLang="cs-CZ" sz="1100" b="1" dirty="0">
              <a:solidFill>
                <a:srgbClr val="005AAA"/>
              </a:solidFill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 +1 skleněné police / 5 přihrádek ve dveřích (z toho 3 s náklonem 95°proti pádu potravin, </a:t>
            </a:r>
            <a:endParaRPr lang="cs-CZ" altLang="cs-CZ" sz="800" dirty="0" smtClean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1x </a:t>
            </a:r>
            <a:r>
              <a:rPr lang="cs-CZ" altLang="cs-CZ" sz="800" dirty="0">
                <a:latin typeface="Arial" charset="0"/>
              </a:rPr>
              <a:t>zásuvka na zeleninu, 1x Humidity Zone, Držák na víno a na vajíčka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 smtClean="0">
                <a:solidFill>
                  <a:srgbClr val="005AAA"/>
                </a:solidFill>
                <a:latin typeface="Arial" charset="0"/>
              </a:rPr>
              <a:t>Mrazák</a:t>
            </a:r>
            <a:endParaRPr lang="cs-CZ" altLang="cs-CZ" sz="1100" b="1" dirty="0">
              <a:solidFill>
                <a:srgbClr val="005AAA"/>
              </a:solidFill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 +1 skleněné police / automatický výrobník ledu ve dveřích / 2x zásuvka/ 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přihrádky ve dveřích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 smtClean="0">
                <a:solidFill>
                  <a:srgbClr val="005AAA"/>
                </a:solidFill>
                <a:latin typeface="Arial" charset="0"/>
              </a:rPr>
              <a:t>Konstrukce</a:t>
            </a:r>
            <a:endParaRPr lang="cs-CZ" altLang="cs-CZ" sz="1100" b="1" dirty="0">
              <a:solidFill>
                <a:srgbClr val="005AAA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LED </a:t>
            </a:r>
            <a:r>
              <a:rPr lang="cs-CZ" altLang="cs-CZ" sz="800" dirty="0" smtClean="0">
                <a:latin typeface="Arial" charset="0"/>
              </a:rPr>
              <a:t>na stropě chladničky  </a:t>
            </a:r>
            <a:r>
              <a:rPr lang="cs-CZ" altLang="cs-CZ" sz="800" dirty="0">
                <a:latin typeface="Arial" charset="0"/>
              </a:rPr>
              <a:t>/ Integrované madlo / 2 nastavitelné nožičky; 2 kolečka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Auto Stop 90°- otevírání dvířek v úhlu 90°s automatickým zastavením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10" name="Straight Connector 34">
            <a:extLst>
              <a:ext uri="{FF2B5EF4-FFF2-40B4-BE49-F238E27FC236}">
                <a16:creationId xmlns="" xmlns:a16="http://schemas.microsoft.com/office/drawing/2014/main" id="{55C391B9-6C53-8A18-3380-BC8C9EC370A1}"/>
              </a:ext>
            </a:extLst>
          </p:cNvPr>
          <p:cNvCxnSpPr/>
          <p:nvPr/>
        </p:nvCxnSpPr>
        <p:spPr>
          <a:xfrm>
            <a:off x="6218790" y="1010838"/>
            <a:ext cx="0" cy="5760000"/>
          </a:xfrm>
          <a:prstGeom prst="line">
            <a:avLst/>
          </a:prstGeom>
          <a:ln>
            <a:solidFill>
              <a:srgbClr val="005AA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Obdélník 10">
            <a:extLst>
              <a:ext uri="{FF2B5EF4-FFF2-40B4-BE49-F238E27FC236}">
                <a16:creationId xmlns="" xmlns:a16="http://schemas.microsoft.com/office/drawing/2014/main" id="{47973599-958F-BCF4-2835-C696DC979488}"/>
              </a:ext>
            </a:extLst>
          </p:cNvPr>
          <p:cNvSpPr/>
          <p:nvPr/>
        </p:nvSpPr>
        <p:spPr>
          <a:xfrm>
            <a:off x="6236614" y="4819255"/>
            <a:ext cx="3030514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</a:t>
            </a:r>
            <a:r>
              <a:rPr lang="cs-CZ" altLang="cs-CZ" sz="800" dirty="0" smtClean="0">
                <a:latin typeface="Arial" charset="0"/>
              </a:rPr>
              <a:t>	34005277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EAN</a:t>
            </a:r>
            <a:r>
              <a:rPr lang="cs-CZ" altLang="cs-CZ" sz="800" dirty="0"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6901018084355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Platinová 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latin typeface="Arial" panose="020B0604020202020204" pitchFamily="34" charset="0"/>
              </a:rPr>
              <a:t>výrobku v x š x h (mm)	1775 x </a:t>
            </a:r>
            <a:r>
              <a:rPr lang="cs-CZ" altLang="cs-CZ" sz="800" dirty="0" smtClean="0">
                <a:latin typeface="Arial" panose="020B0604020202020204" pitchFamily="34" charset="0"/>
              </a:rPr>
              <a:t>905 </a:t>
            </a:r>
            <a:r>
              <a:rPr lang="cs-CZ" altLang="cs-CZ" sz="800" dirty="0">
                <a:latin typeface="Arial" panose="020B0604020202020204" pitchFamily="34" charset="0"/>
              </a:rPr>
              <a:t>x 726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latin typeface="Arial" panose="020B0604020202020204" pitchFamily="34" charset="0"/>
              </a:rPr>
              <a:t>105</a:t>
            </a:r>
            <a:endParaRPr lang="cs-CZ" altLang="cs-CZ" sz="800" dirty="0"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x š x h (mm)	1882 x 967 x </a:t>
            </a:r>
            <a:r>
              <a:rPr lang="cs-CZ" altLang="cs-CZ" sz="800" dirty="0" smtClean="0">
                <a:latin typeface="Arial" panose="020B0604020202020204" pitchFamily="34" charset="0"/>
              </a:rPr>
              <a:t>775</a:t>
            </a:r>
            <a:endParaRPr lang="cs-CZ" altLang="cs-CZ" sz="800" dirty="0"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Hmotnost s obalem (kg)	</a:t>
            </a:r>
            <a:r>
              <a:rPr lang="cs-CZ" altLang="cs-CZ" sz="800" dirty="0" smtClean="0">
                <a:latin typeface="Arial" panose="020B0604020202020204" pitchFamily="34" charset="0"/>
              </a:rPr>
              <a:t>115</a:t>
            </a:r>
            <a:endParaRPr lang="cs-CZ" altLang="cs-CZ" sz="800" dirty="0"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="" xmlns:a16="http://schemas.microsoft.com/office/drawing/2014/main" id="{3CB82D36-F317-99CF-2471-4F31EEBAEB83}"/>
              </a:ext>
            </a:extLst>
          </p:cNvPr>
          <p:cNvSpPr txBox="1"/>
          <p:nvPr/>
        </p:nvSpPr>
        <p:spPr>
          <a:xfrm>
            <a:off x="6218789" y="1106560"/>
            <a:ext cx="27613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</a:t>
            </a:r>
          </a:p>
        </p:txBody>
      </p:sp>
      <p:cxnSp>
        <p:nvCxnSpPr>
          <p:cNvPr id="6" name="Přímá spojnice 5"/>
          <p:cNvCxnSpPr/>
          <p:nvPr/>
        </p:nvCxnSpPr>
        <p:spPr>
          <a:xfrm>
            <a:off x="139700" y="959442"/>
            <a:ext cx="891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Obrázek 35">
            <a:extLst>
              <a:ext uri="{FF2B5EF4-FFF2-40B4-BE49-F238E27FC236}">
                <a16:creationId xmlns="" xmlns:a16="http://schemas.microsoft.com/office/drawing/2014/main" id="{5F1602C9-5BE6-C489-0894-6D6367C3BE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223" y="1808919"/>
            <a:ext cx="555625" cy="555625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="" xmlns:a16="http://schemas.microsoft.com/office/drawing/2014/main" id="{883DDC93-6C83-E7C3-0261-E51E8B1C3F3C}"/>
              </a:ext>
            </a:extLst>
          </p:cNvPr>
          <p:cNvSpPr txBox="1"/>
          <p:nvPr/>
        </p:nvSpPr>
        <p:spPr>
          <a:xfrm>
            <a:off x="5303718" y="1818908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</a:t>
            </a:r>
            <a:r>
              <a:rPr lang="cs-CZ" sz="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Frost</a:t>
            </a:r>
            <a:endParaRPr lang="cs-CZ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ovéPole 39">
            <a:extLst>
              <a:ext uri="{FF2B5EF4-FFF2-40B4-BE49-F238E27FC236}">
                <a16:creationId xmlns="" xmlns:a16="http://schemas.microsoft.com/office/drawing/2014/main" id="{EE03D741-4303-F4D3-D6A4-6EFDBCDA87FF}"/>
              </a:ext>
            </a:extLst>
          </p:cNvPr>
          <p:cNvSpPr txBox="1"/>
          <p:nvPr/>
        </p:nvSpPr>
        <p:spPr>
          <a:xfrm>
            <a:off x="5514525" y="4224430"/>
            <a:ext cx="7154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Úsporné LED osvětlení      </a:t>
            </a: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na stropě chladničky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sp>
        <p:nvSpPr>
          <p:cNvPr id="42" name="TextovéPole 41"/>
          <p:cNvSpPr txBox="1"/>
          <p:nvPr/>
        </p:nvSpPr>
        <p:spPr>
          <a:xfrm>
            <a:off x="4566498" y="5229453"/>
            <a:ext cx="9593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INVERTER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ovéPole 42">
            <a:extLst>
              <a:ext uri="{FF2B5EF4-FFF2-40B4-BE49-F238E27FC236}">
                <a16:creationId xmlns="" xmlns:a16="http://schemas.microsoft.com/office/drawing/2014/main" id="{EE03D741-4303-F4D3-D6A4-6EFDBCDA87FF}"/>
              </a:ext>
            </a:extLst>
          </p:cNvPr>
          <p:cNvSpPr txBox="1"/>
          <p:nvPr/>
        </p:nvSpPr>
        <p:spPr>
          <a:xfrm>
            <a:off x="5479613" y="5178098"/>
            <a:ext cx="8286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Invertorový kompresor –</a:t>
            </a: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nízká spotřeba, tichý chod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pic>
        <p:nvPicPr>
          <p:cNvPr id="32" name="Obrázek 31">
            <a:extLst>
              <a:ext uri="{FF2B5EF4-FFF2-40B4-BE49-F238E27FC236}">
                <a16:creationId xmlns:a16="http://schemas.microsoft.com/office/drawing/2014/main" xmlns="" id="{AEF81B81-0013-DA82-B16E-EB4DCC615A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432" y="1054913"/>
            <a:ext cx="623745" cy="623745"/>
          </a:xfrm>
          <a:prstGeom prst="rect">
            <a:avLst/>
          </a:prstGeom>
        </p:spPr>
      </p:pic>
      <p:sp>
        <p:nvSpPr>
          <p:cNvPr id="49" name="TextovéPole 48"/>
          <p:cNvSpPr txBox="1"/>
          <p:nvPr/>
        </p:nvSpPr>
        <p:spPr>
          <a:xfrm>
            <a:off x="5406271" y="1023185"/>
            <a:ext cx="862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  <a:endParaRPr lang="cs-CZ" sz="800" dirty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5393813" y="2540309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Automatický výrobník ledu ve dveřích mrazáku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podavač vody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" name="Obrázek 5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747" y="2569298"/>
            <a:ext cx="720000" cy="720000"/>
          </a:xfrm>
          <a:prstGeom prst="rect">
            <a:avLst/>
          </a:prstGeom>
        </p:spPr>
      </p:pic>
      <p:pic>
        <p:nvPicPr>
          <p:cNvPr id="52" name="Obrázek 5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271" y="5962967"/>
            <a:ext cx="720000" cy="720000"/>
          </a:xfrm>
          <a:prstGeom prst="rect">
            <a:avLst/>
          </a:prstGeom>
        </p:spPr>
      </p:pic>
      <p:sp>
        <p:nvSpPr>
          <p:cNvPr id="53" name="TextovéPole 52"/>
          <p:cNvSpPr txBox="1"/>
          <p:nvPr/>
        </p:nvSpPr>
        <p:spPr>
          <a:xfrm>
            <a:off x="5404863" y="5983475"/>
            <a:ext cx="893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 Stop 90°panty dvířek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4" name="Obrázek 5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834" y="3398859"/>
            <a:ext cx="720000" cy="7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" t="3973" r="3312" b="3334"/>
          <a:stretch/>
        </p:blipFill>
        <p:spPr>
          <a:xfrm>
            <a:off x="7580039" y="3138378"/>
            <a:ext cx="1457900" cy="1667819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6" t="6665" r="15102" b="6289"/>
          <a:stretch/>
        </p:blipFill>
        <p:spPr>
          <a:xfrm>
            <a:off x="6224815" y="2363717"/>
            <a:ext cx="1318511" cy="2486129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40" t="1509" r="2516" b="90944"/>
          <a:stretch/>
        </p:blipFill>
        <p:spPr>
          <a:xfrm>
            <a:off x="8395658" y="1768334"/>
            <a:ext cx="584440" cy="517585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411" y="1768334"/>
            <a:ext cx="651335" cy="13026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TextovéPole 18"/>
          <p:cNvSpPr txBox="1"/>
          <p:nvPr/>
        </p:nvSpPr>
        <p:spPr>
          <a:xfrm>
            <a:off x="4681747" y="4374892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</a:t>
            </a:r>
            <a:endParaRPr lang="cs-CZ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5383660" y="3448949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Humidity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Zone 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zachování 90% vlhkosti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9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147</TotalTime>
  <Words>96</Words>
  <Application>Microsoft Office PowerPoint</Application>
  <PresentationFormat>Předvádění na obrazovce (4:3)</PresentationFormat>
  <Paragraphs>61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Motiv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Martina Křižáková</dc:creator>
  <cp:lastModifiedBy>Martina Křižáková</cp:lastModifiedBy>
  <cp:revision>34</cp:revision>
  <dcterms:created xsi:type="dcterms:W3CDTF">2026-02-18T10:09:31Z</dcterms:created>
  <dcterms:modified xsi:type="dcterms:W3CDTF">2026-03-20T11:00:39Z</dcterms:modified>
</cp:coreProperties>
</file>