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3B43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Obrázek 3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277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6DC4C3"/>
                </a:solidFill>
                <a:latin typeface="Arial" charset="0"/>
              </a:rPr>
              <a:t>CI 3E53E0W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Myčka nádobí plně integrovaná </a:t>
            </a:r>
            <a:r>
              <a:rPr lang="cs-CZ" altLang="cs-CZ" sz="1400" dirty="0" err="1">
                <a:latin typeface="Arial" charset="0"/>
              </a:rPr>
              <a:t>Rapidò</a:t>
            </a:r>
            <a:r>
              <a:rPr lang="cs-CZ" altLang="cs-CZ" sz="1400" dirty="0">
                <a:latin typeface="Arial" charset="0"/>
              </a:rPr>
              <a:t> – šíře 60 cm MAXI TUB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 dotykový,13 sad, tř. E, 10,9 l, 53 dB(A), Invertorový motor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6682" y="980728"/>
            <a:ext cx="3960440" cy="5760391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Hlavní vlastnosti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2019/2017) </a:t>
            </a:r>
            <a:endParaRPr lang="cs-CZ" sz="8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Jmenovitá kapacita (sady nádobí)		13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 	0,93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(kWh)	93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(l)	10,9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h:min</a:t>
            </a:r>
            <a:r>
              <a:rPr lang="cs-CZ" altLang="cs-CZ" sz="800" dirty="0">
                <a:latin typeface="Arial" charset="0"/>
              </a:rPr>
              <a:t>)		3:54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</a:t>
            </a:r>
            <a:r>
              <a:rPr lang="cs-CZ" altLang="cs-CZ" sz="800" dirty="0" err="1">
                <a:latin typeface="Arial" charset="0"/>
              </a:rPr>
              <a:t>pW</a:t>
            </a:r>
            <a:r>
              <a:rPr lang="cs-CZ" altLang="cs-CZ" sz="800" dirty="0">
                <a:latin typeface="Arial" charset="0"/>
              </a:rPr>
              <a:t>)	53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D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  <a:r>
              <a:rPr lang="cs-CZ" altLang="cs-CZ" sz="800" b="1" dirty="0">
                <a:latin typeface="Arial" charset="0"/>
              </a:rPr>
              <a:t>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5 programů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RYCHLÝ 49</a:t>
            </a:r>
            <a:r>
              <a:rPr lang="cs-CZ" altLang="cs-CZ" sz="800" dirty="0">
                <a:latin typeface="Arial" charset="0"/>
              </a:rPr>
              <a:t>‘ 60 °C – mytí za necelou hodinu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EKO</a:t>
            </a:r>
            <a:r>
              <a:rPr lang="cs-CZ" altLang="cs-CZ" sz="800" dirty="0">
                <a:latin typeface="Arial" charset="0"/>
              </a:rPr>
              <a:t> 45 °C - nejúčinnější program z hlediska kombinované spotřeby energie a vody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UNIVERZÁLNÍ</a:t>
            </a:r>
            <a:r>
              <a:rPr lang="cs-CZ" altLang="cs-CZ" sz="800" dirty="0">
                <a:latin typeface="Arial" charset="0"/>
              </a:rPr>
              <a:t> 60 °C - každodenní mytí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INTENZIVNÍ</a:t>
            </a:r>
            <a:r>
              <a:rPr lang="cs-CZ" altLang="cs-CZ" sz="800" dirty="0">
                <a:latin typeface="Arial" charset="0"/>
              </a:rPr>
              <a:t> 75 °C  - pro silně znečištěné pánve a další předměty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- Krátké studené </a:t>
            </a:r>
            <a:r>
              <a:rPr lang="cs-CZ" altLang="cs-CZ" sz="800" dirty="0" err="1">
                <a:latin typeface="Arial" charset="0"/>
              </a:rPr>
              <a:t>předmytí</a:t>
            </a:r>
            <a:r>
              <a:rPr lang="cs-CZ" altLang="cs-CZ" sz="800" dirty="0">
                <a:latin typeface="Arial" charset="0"/>
              </a:rPr>
              <a:t> nádobí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Odložený start až 3-6-9 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Dětská pojistka, ½ náplň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 koše + 1 košík na příbory v dolním koši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Invertorový motor </a:t>
            </a:r>
            <a:r>
              <a:rPr lang="cs-CZ" altLang="cs-CZ" sz="800" dirty="0">
                <a:latin typeface="Arial" charset="0"/>
              </a:rPr>
              <a:t>BLDC – tichý a efektivní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Fixní dekorační deska, Fixní panty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sz="800" b="1" i="0" dirty="0">
                <a:effectLst/>
                <a:latin typeface="Calibri" panose="020F0502020204030204" pitchFamily="34" charset="0"/>
              </a:rPr>
              <a:t>Maxi TUB</a:t>
            </a:r>
            <a:r>
              <a:rPr lang="cs-CZ" sz="800" b="1" i="0" dirty="0">
                <a:effectLst/>
                <a:latin typeface="Arial" charset="0"/>
              </a:rPr>
              <a:t> – </a:t>
            </a:r>
            <a:r>
              <a:rPr lang="cs-CZ" sz="800" i="0" dirty="0">
                <a:effectLst/>
                <a:latin typeface="Arial" charset="0"/>
              </a:rPr>
              <a:t>maximální prostor pro </a:t>
            </a:r>
            <a:r>
              <a:rPr lang="cs-CZ" sz="800" dirty="0">
                <a:latin typeface="Arial" charset="0"/>
              </a:rPr>
              <a:t>kuchyňské náčiní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810505" y="5026427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</a:t>
            </a:r>
            <a:r>
              <a:rPr lang="cs-CZ" sz="800" dirty="0">
                <a:latin typeface="Arial" charset="0"/>
              </a:rPr>
              <a:t>32901601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EAN		8059019054858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Provedení		plně vestavná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V×Š×H (mm)	818 × 597 × 555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28,9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V×Š×H (mm)	873 × 640 × 629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30,5</a:t>
            </a:r>
          </a:p>
        </p:txBody>
      </p:sp>
      <p:cxnSp>
        <p:nvCxnSpPr>
          <p:cNvPr id="47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ovéPole 51"/>
          <p:cNvSpPr txBox="1"/>
          <p:nvPr/>
        </p:nvSpPr>
        <p:spPr>
          <a:xfrm>
            <a:off x="4849180" y="2881704"/>
            <a:ext cx="7200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Předmytí</a:t>
            </a:r>
            <a:endParaRPr lang="cs-CZ" sz="800" b="1" dirty="0"/>
          </a:p>
        </p:txBody>
      </p:sp>
      <p:sp>
        <p:nvSpPr>
          <p:cNvPr id="68" name="TextovéPole 67"/>
          <p:cNvSpPr txBox="1"/>
          <p:nvPr/>
        </p:nvSpPr>
        <p:spPr>
          <a:xfrm>
            <a:off x="4744327" y="1268377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½ náplň</a:t>
            </a:r>
            <a:endParaRPr lang="cs-CZ" sz="800" b="1" dirty="0"/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46EF1B20-8073-4B55-80BD-65992EACAF81}"/>
              </a:ext>
            </a:extLst>
          </p:cNvPr>
          <p:cNvSpPr txBox="1"/>
          <p:nvPr/>
        </p:nvSpPr>
        <p:spPr>
          <a:xfrm>
            <a:off x="5580032" y="98230"/>
            <a:ext cx="356230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771F047-60A1-A0A4-A54F-D37C5036C46E}"/>
              </a:ext>
            </a:extLst>
          </p:cNvPr>
          <p:cNvSpPr txBox="1"/>
          <p:nvPr/>
        </p:nvSpPr>
        <p:spPr>
          <a:xfrm>
            <a:off x="4798877" y="20209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13 sad </a:t>
            </a:r>
          </a:p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nádobí</a:t>
            </a:r>
            <a:endParaRPr lang="cs-CZ" sz="800" b="1" dirty="0"/>
          </a:p>
        </p:txBody>
      </p:sp>
      <p:sp>
        <p:nvSpPr>
          <p:cNvPr id="25" name="Ovál 24">
            <a:extLst>
              <a:ext uri="{FF2B5EF4-FFF2-40B4-BE49-F238E27FC236}">
                <a16:creationId xmlns:a16="http://schemas.microsoft.com/office/drawing/2014/main" id="{FAF8F9C0-C1C0-64A2-A9C0-56B0AE2C0984}"/>
              </a:ext>
            </a:extLst>
          </p:cNvPr>
          <p:cNvSpPr/>
          <p:nvPr/>
        </p:nvSpPr>
        <p:spPr>
          <a:xfrm>
            <a:off x="4064767" y="1835664"/>
            <a:ext cx="720000" cy="720000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740A8396-405A-3F8F-47AC-986CF7471E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6650" y="1992034"/>
            <a:ext cx="434076" cy="39629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0057661-7491-C915-A831-2F9A0DD310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322" y="6423720"/>
            <a:ext cx="1917846" cy="630297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828E80A-5250-E9AA-568F-05A82AB55E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4131" y="1133814"/>
            <a:ext cx="1827162" cy="194450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FF670ACD-A1E0-6FBE-57C2-6961859E4C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2743" y="3166321"/>
            <a:ext cx="3171744" cy="347097"/>
          </a:xfrm>
          <a:prstGeom prst="rect">
            <a:avLst/>
          </a:prstGeom>
        </p:spPr>
      </p:pic>
      <p:pic>
        <p:nvPicPr>
          <p:cNvPr id="22" name="Obrázek 21">
            <a:extLst>
              <a:ext uri="{FF2B5EF4-FFF2-40B4-BE49-F238E27FC236}">
                <a16:creationId xmlns:a16="http://schemas.microsoft.com/office/drawing/2014/main" id="{BCB8F5DE-B8EB-3896-31BC-A805C18D53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2743" y="3689438"/>
            <a:ext cx="1659577" cy="1039648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3EECFD38-A7C6-6593-A818-5781F44A9E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87253" y="3612661"/>
            <a:ext cx="1048796" cy="1442446"/>
          </a:xfrm>
          <a:prstGeom prst="rect">
            <a:avLst/>
          </a:prstGeom>
        </p:spPr>
      </p:pic>
      <p:pic>
        <p:nvPicPr>
          <p:cNvPr id="31" name="Obrázek 30">
            <a:extLst>
              <a:ext uri="{FF2B5EF4-FFF2-40B4-BE49-F238E27FC236}">
                <a16:creationId xmlns:a16="http://schemas.microsoft.com/office/drawing/2014/main" id="{8CCC2439-5142-9B36-5DEE-0BA7D4E56B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7253" y="894825"/>
            <a:ext cx="1066177" cy="2152097"/>
          </a:xfrm>
          <a:prstGeom prst="rect">
            <a:avLst/>
          </a:prstGeom>
        </p:spPr>
      </p:pic>
      <p:pic>
        <p:nvPicPr>
          <p:cNvPr id="39" name="Obrázek 38">
            <a:extLst>
              <a:ext uri="{FF2B5EF4-FFF2-40B4-BE49-F238E27FC236}">
                <a16:creationId xmlns:a16="http://schemas.microsoft.com/office/drawing/2014/main" id="{5AD73CF3-CAF3-14C2-87AB-A1249B3AFD7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54671" y="300287"/>
            <a:ext cx="499758" cy="495295"/>
          </a:xfrm>
          <a:prstGeom prst="rect">
            <a:avLst/>
          </a:prstGeom>
        </p:spPr>
      </p:pic>
      <p:pic>
        <p:nvPicPr>
          <p:cNvPr id="41" name="Obrázek 40">
            <a:extLst>
              <a:ext uri="{FF2B5EF4-FFF2-40B4-BE49-F238E27FC236}">
                <a16:creationId xmlns:a16="http://schemas.microsoft.com/office/drawing/2014/main" id="{BDA5E005-8AA8-5F49-0FBA-3E5109C443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04908" y="1060158"/>
            <a:ext cx="613511" cy="608877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0E0A916A-FDE7-2FD0-7AAD-8F760D85B3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30071" y="2690049"/>
            <a:ext cx="594935" cy="594935"/>
          </a:xfrm>
          <a:prstGeom prst="rect">
            <a:avLst/>
          </a:prstGeom>
        </p:spPr>
      </p:pic>
      <p:pic>
        <p:nvPicPr>
          <p:cNvPr id="46" name="Obrázek 45">
            <a:extLst>
              <a:ext uri="{FF2B5EF4-FFF2-40B4-BE49-F238E27FC236}">
                <a16:creationId xmlns:a16="http://schemas.microsoft.com/office/drawing/2014/main" id="{A123418D-AFE4-B7D3-9C9B-F0EAC7EA959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39122" y="3498105"/>
            <a:ext cx="595837" cy="594935"/>
          </a:xfrm>
          <a:prstGeom prst="rect">
            <a:avLst/>
          </a:prstGeom>
        </p:spPr>
      </p:pic>
      <p:sp>
        <p:nvSpPr>
          <p:cNvPr id="48" name="TextovéPole 47">
            <a:extLst>
              <a:ext uri="{FF2B5EF4-FFF2-40B4-BE49-F238E27FC236}">
                <a16:creationId xmlns:a16="http://schemas.microsoft.com/office/drawing/2014/main" id="{7802A17D-695D-6581-C163-D07C26C007AC}"/>
              </a:ext>
            </a:extLst>
          </p:cNvPr>
          <p:cNvSpPr txBox="1"/>
          <p:nvPr/>
        </p:nvSpPr>
        <p:spPr>
          <a:xfrm>
            <a:off x="4849180" y="3644913"/>
            <a:ext cx="7390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Invertorový motor</a:t>
            </a:r>
            <a:endParaRPr lang="cs-CZ" sz="800" b="1" dirty="0"/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325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197</cp:revision>
  <cp:lastPrinted>2016-05-05T10:40:20Z</cp:lastPrinted>
  <dcterms:created xsi:type="dcterms:W3CDTF">2015-07-16T11:02:07Z</dcterms:created>
  <dcterms:modified xsi:type="dcterms:W3CDTF">2024-08-29T12:35:20Z</dcterms:modified>
</cp:coreProperties>
</file>