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1234" y="-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26.6.2019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26.6.2019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26.6.2019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26.6.2019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26.6.2019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26.6.2019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26.6.2019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26.6.2019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26.6.2019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26.6.2019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26.6.2019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26.6.2019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26.6.2019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1.wdp"/><Relationship Id="rId18" Type="http://schemas.openxmlformats.org/officeDocument/2006/relationships/image" Target="../media/image14.emf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12" Type="http://schemas.openxmlformats.org/officeDocument/2006/relationships/image" Target="../media/image10.pn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11" Type="http://schemas.openxmlformats.org/officeDocument/2006/relationships/image" Target="../media/image9.png"/><Relationship Id="rId5" Type="http://schemas.openxmlformats.org/officeDocument/2006/relationships/image" Target="../media/image3.jpg"/><Relationship Id="rId15" Type="http://schemas.microsoft.com/office/2007/relationships/hdphoto" Target="../media/hdphoto2.wdp"/><Relationship Id="rId10" Type="http://schemas.openxmlformats.org/officeDocument/2006/relationships/image" Target="../media/image8.jpg"/><Relationship Id="rId19" Type="http://schemas.openxmlformats.org/officeDocument/2006/relationships/image" Target="../media/image15.jp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rázek 3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277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CDPN 4D620PW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 smtClean="0">
                <a:latin typeface="Arial" charset="0"/>
              </a:rPr>
              <a:t>stojící myčka nádobí </a:t>
            </a:r>
            <a:r>
              <a:rPr lang="cs-CZ" altLang="cs-CZ" sz="1400" dirty="0" smtClean="0">
                <a:latin typeface="Arial" charset="0"/>
              </a:rPr>
              <a:t>Brava šíře </a:t>
            </a:r>
            <a:r>
              <a:rPr lang="cs-CZ" altLang="cs-CZ" sz="1400" dirty="0" smtClean="0">
                <a:latin typeface="Arial" charset="0"/>
              </a:rPr>
              <a:t>60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rgbClr val="706F6F"/>
                </a:solidFill>
                <a:latin typeface="Arial" charset="0"/>
              </a:rPr>
              <a:t>Wifi + Bluetooth,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dotykový displej,16 sad, 10 l, 43 dB(A), 2 koše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Smart Door,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rychlý program včetně sušení 39 min, ADDISH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836712"/>
            <a:ext cx="3960440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Kapacita  (sady nádobí) 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	16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Energetická </a:t>
            </a:r>
            <a:r>
              <a:rPr lang="cs-CZ" altLang="cs-CZ" sz="800" dirty="0">
                <a:latin typeface="Arial" charset="0"/>
              </a:rPr>
              <a:t>třída	</a:t>
            </a:r>
            <a:r>
              <a:rPr lang="cs-CZ" altLang="cs-CZ" sz="800" dirty="0" smtClean="0">
                <a:latin typeface="Arial" charset="0"/>
              </a:rPr>
              <a:t>		A+++-10%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Třída účinnosti sušení		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Spotř</a:t>
            </a:r>
            <a:r>
              <a:rPr lang="cs-CZ" altLang="cs-CZ" sz="800" dirty="0">
                <a:latin typeface="Arial" charset="0"/>
              </a:rPr>
              <a:t>. </a:t>
            </a:r>
            <a:r>
              <a:rPr lang="cs-CZ" altLang="cs-CZ" sz="800" dirty="0" smtClean="0">
                <a:latin typeface="Arial" charset="0"/>
              </a:rPr>
              <a:t>energie Standardní cyklus </a:t>
            </a:r>
            <a:r>
              <a:rPr lang="cs-CZ" altLang="cs-CZ" sz="800" dirty="0">
                <a:latin typeface="Arial" charset="0"/>
              </a:rPr>
              <a:t>(kWh) </a:t>
            </a:r>
            <a:r>
              <a:rPr lang="cs-CZ" altLang="cs-CZ" sz="800" dirty="0" smtClean="0">
                <a:latin typeface="Arial" charset="0"/>
              </a:rPr>
              <a:t>		0,77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Roční spotřeba </a:t>
            </a:r>
            <a:r>
              <a:rPr lang="cs-CZ" altLang="cs-CZ" sz="800" dirty="0">
                <a:latin typeface="Arial" charset="0"/>
              </a:rPr>
              <a:t>energie (kWh/rok</a:t>
            </a:r>
            <a:r>
              <a:rPr lang="cs-CZ" altLang="cs-CZ" sz="800" dirty="0" smtClean="0">
                <a:latin typeface="Arial" charset="0"/>
              </a:rPr>
              <a:t>)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	219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Spotřeba vody Standardní cyklus (l)		10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Roční spotřeba vody (l/rok) 	</a:t>
            </a:r>
            <a:r>
              <a:rPr lang="cs-CZ" altLang="cs-CZ" sz="800" dirty="0" smtClean="0">
                <a:latin typeface="Arial" charset="0"/>
              </a:rPr>
              <a:t>	2880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Doba trvání Standardního cyklu (min) 		170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Hlučnost (dB(A))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>
                <a:latin typeface="Arial" charset="0"/>
              </a:rPr>
              <a:t>		43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Konektivita Wifi + Bluetooth </a:t>
            </a:r>
            <a:r>
              <a:rPr lang="cs-CZ" altLang="cs-CZ" sz="800" b="1" dirty="0" smtClean="0">
                <a:latin typeface="Arial" charset="0"/>
              </a:rPr>
              <a:t>- možnost </a:t>
            </a:r>
            <a:r>
              <a:rPr lang="cs-CZ" altLang="cs-CZ" sz="800" b="1" dirty="0" smtClean="0">
                <a:latin typeface="Arial" charset="0"/>
              </a:rPr>
              <a:t>připojení </a:t>
            </a:r>
            <a:r>
              <a:rPr lang="cs-CZ" altLang="cs-CZ" sz="800" b="1" dirty="0">
                <a:latin typeface="Arial" charset="0"/>
              </a:rPr>
              <a:t>k Wifi </a:t>
            </a:r>
            <a:r>
              <a:rPr lang="cs-CZ" altLang="cs-CZ" sz="800" b="1" dirty="0" smtClean="0">
                <a:latin typeface="Arial" charset="0"/>
              </a:rPr>
              <a:t>a </a:t>
            </a:r>
            <a:r>
              <a:rPr lang="cs-CZ" altLang="cs-CZ" sz="800" b="1" dirty="0">
                <a:latin typeface="Arial" charset="0"/>
              </a:rPr>
              <a:t>ovládání </a:t>
            </a:r>
            <a:r>
              <a:rPr lang="cs-CZ" altLang="cs-CZ" sz="800" b="1" dirty="0" smtClean="0">
                <a:latin typeface="Arial" charset="0"/>
              </a:rPr>
              <a:t>myčky </a:t>
            </a:r>
            <a:r>
              <a:rPr lang="cs-CZ" altLang="cs-CZ" sz="800" b="1" dirty="0">
                <a:latin typeface="Arial" charset="0"/>
              </a:rPr>
              <a:t>přes aplikaci Simply Fi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Stahování </a:t>
            </a:r>
            <a:r>
              <a:rPr lang="cs-CZ" altLang="cs-CZ" sz="800" dirty="0">
                <a:latin typeface="Arial" charset="0"/>
              </a:rPr>
              <a:t>nových funkcí a </a:t>
            </a:r>
            <a:r>
              <a:rPr lang="cs-CZ" altLang="cs-CZ" sz="800" dirty="0" smtClean="0">
                <a:latin typeface="Arial" charset="0"/>
              </a:rPr>
              <a:t>cyklů; Funkce </a:t>
            </a:r>
            <a:r>
              <a:rPr lang="cs-CZ" altLang="cs-CZ" sz="800" dirty="0">
                <a:latin typeface="Arial" charset="0"/>
              </a:rPr>
              <a:t>pro odložený začátek a konec</a:t>
            </a:r>
            <a:endParaRPr lang="en-US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Kontrolní </a:t>
            </a:r>
            <a:r>
              <a:rPr lang="cs-CZ" altLang="cs-CZ" sz="800" dirty="0" smtClean="0">
                <a:latin typeface="Arial" charset="0"/>
              </a:rPr>
              <a:t>cyklus; Ovládání </a:t>
            </a:r>
            <a:r>
              <a:rPr lang="cs-CZ" altLang="cs-CZ" sz="800" dirty="0">
                <a:latin typeface="Arial" charset="0"/>
              </a:rPr>
              <a:t>pomocí </a:t>
            </a:r>
            <a:r>
              <a:rPr lang="cs-CZ" altLang="cs-CZ" sz="800" dirty="0" smtClean="0">
                <a:latin typeface="Arial" charset="0"/>
              </a:rPr>
              <a:t>hlasu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Vedení </a:t>
            </a:r>
            <a:r>
              <a:rPr lang="cs-CZ" altLang="cs-CZ" sz="800" dirty="0">
                <a:latin typeface="Arial" charset="0"/>
              </a:rPr>
              <a:t>statistik </a:t>
            </a:r>
            <a:r>
              <a:rPr lang="cs-CZ" altLang="cs-CZ" sz="800" dirty="0" smtClean="0">
                <a:latin typeface="Arial" charset="0"/>
              </a:rPr>
              <a:t>mytí </a:t>
            </a:r>
            <a:r>
              <a:rPr lang="cs-CZ" altLang="cs-CZ" sz="800" dirty="0">
                <a:latin typeface="Arial" charset="0"/>
              </a:rPr>
              <a:t>a čerpání energie</a:t>
            </a:r>
            <a:endParaRPr lang="en-US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Průvodce </a:t>
            </a:r>
            <a:r>
              <a:rPr lang="cs-CZ" altLang="cs-CZ" sz="800" dirty="0">
                <a:latin typeface="Arial" charset="0"/>
              </a:rPr>
              <a:t>chybovými hláškami a uživatelský </a:t>
            </a:r>
            <a:r>
              <a:rPr lang="cs-CZ" altLang="cs-CZ" sz="800" dirty="0" smtClean="0">
                <a:latin typeface="Arial" charset="0"/>
              </a:rPr>
              <a:t>návod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Kompatibilní s Google Assistant a Alexa (v angličtině)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Programy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9 </a:t>
            </a:r>
            <a:r>
              <a:rPr lang="cs-CZ" altLang="cs-CZ" sz="800" dirty="0" smtClean="0">
                <a:latin typeface="Arial" charset="0"/>
              </a:rPr>
              <a:t>programů základních + 20 </a:t>
            </a:r>
            <a:r>
              <a:rPr lang="cs-CZ" altLang="cs-CZ" sz="800" dirty="0" smtClean="0">
                <a:latin typeface="Arial" charset="0"/>
              </a:rPr>
              <a:t>Wifi</a:t>
            </a:r>
            <a:r>
              <a:rPr lang="cs-CZ" altLang="cs-CZ" sz="800" dirty="0">
                <a:latin typeface="Arial" charset="0"/>
              </a:rPr>
              <a:t>	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Eco </a:t>
            </a:r>
            <a:r>
              <a:rPr lang="cs-CZ" altLang="cs-CZ" sz="800" dirty="0">
                <a:latin typeface="Arial" charset="0"/>
              </a:rPr>
              <a:t>45°C, </a:t>
            </a:r>
            <a:r>
              <a:rPr lang="cs-CZ" altLang="cs-CZ" sz="800" dirty="0" smtClean="0">
                <a:latin typeface="Arial" charset="0"/>
              </a:rPr>
              <a:t>Intenzivní 75°C,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dirty="0" smtClean="0">
                <a:latin typeface="Arial" charset="0"/>
              </a:rPr>
              <a:t>Noční 55°C, Univerzální 60°C, Auto Denní 55 – 65°C, Sklo 45°C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b="1" dirty="0">
                <a:latin typeface="Arial" charset="0"/>
              </a:rPr>
              <a:t>Zoom 39 min 60°C – rychlé mytí včetně sušení za 39 min,</a:t>
            </a:r>
            <a:r>
              <a:rPr lang="cs-CZ" altLang="cs-CZ" sz="800" dirty="0" smtClean="0">
                <a:latin typeface="Arial" charset="0"/>
              </a:rPr>
              <a:t> Rychlý </a:t>
            </a:r>
            <a:r>
              <a:rPr lang="cs-CZ" altLang="cs-CZ" sz="800" dirty="0">
                <a:latin typeface="Arial" charset="0"/>
              </a:rPr>
              <a:t>24 </a:t>
            </a:r>
            <a:r>
              <a:rPr lang="cs-CZ" altLang="cs-CZ" sz="800" dirty="0" smtClean="0">
                <a:latin typeface="Arial" charset="0"/>
              </a:rPr>
              <a:t>min 50°C, Opláchnutí, </a:t>
            </a:r>
            <a:r>
              <a:rPr lang="cs-CZ" altLang="cs-CZ" sz="800" b="1" dirty="0" smtClean="0">
                <a:latin typeface="Arial" charset="0"/>
              </a:rPr>
              <a:t>+ Wifi programy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rgbClr val="C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Odložený </a:t>
            </a:r>
            <a:r>
              <a:rPr lang="cs-CZ" altLang="cs-CZ" sz="800" dirty="0">
                <a:latin typeface="Arial" charset="0"/>
              </a:rPr>
              <a:t>start </a:t>
            </a:r>
            <a:r>
              <a:rPr lang="cs-CZ" altLang="cs-CZ" sz="800" dirty="0">
                <a:latin typeface="Arial" charset="0"/>
              </a:rPr>
              <a:t>0:30 min až </a:t>
            </a:r>
            <a:r>
              <a:rPr lang="cs-CZ" altLang="cs-CZ" sz="800" dirty="0">
                <a:latin typeface="Arial" charset="0"/>
              </a:rPr>
              <a:t>23 hod,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b="1" dirty="0">
                <a:latin typeface="Arial" charset="0"/>
              </a:rPr>
              <a:t>Smart Door – Automatické otevření dvířek na konci cyklu</a:t>
            </a:r>
            <a:r>
              <a:rPr lang="cs-CZ" altLang="cs-CZ" sz="800" dirty="0" smtClean="0">
                <a:latin typeface="Arial" charset="0"/>
              </a:rPr>
              <a:t>, Dětská pojistka, Tabs </a:t>
            </a:r>
            <a:r>
              <a:rPr lang="cs-CZ" altLang="cs-CZ" sz="800" dirty="0">
                <a:latin typeface="Arial" charset="0"/>
              </a:rPr>
              <a:t>- Multifunkční tablety, </a:t>
            </a:r>
            <a:r>
              <a:rPr lang="cs-CZ" altLang="cs-CZ" sz="800" b="1" dirty="0" smtClean="0">
                <a:latin typeface="Arial" charset="0"/>
              </a:rPr>
              <a:t>Ukazatel ADDISH – možnost přidat nádobí po zahájení cyklu, </a:t>
            </a:r>
            <a:r>
              <a:rPr lang="cs-CZ" altLang="cs-CZ" sz="800" dirty="0" smtClean="0">
                <a:latin typeface="Arial" charset="0"/>
              </a:rPr>
              <a:t>Ukazatel </a:t>
            </a:r>
            <a:r>
              <a:rPr lang="cs-CZ" altLang="cs-CZ" sz="800" dirty="0">
                <a:latin typeface="Arial" charset="0"/>
              </a:rPr>
              <a:t>délky </a:t>
            </a:r>
            <a:r>
              <a:rPr lang="cs-CZ" altLang="cs-CZ" sz="800" dirty="0" smtClean="0">
                <a:latin typeface="Arial" charset="0"/>
              </a:rPr>
              <a:t>cyklu, Ukazatel </a:t>
            </a:r>
            <a:r>
              <a:rPr lang="cs-CZ" altLang="cs-CZ" sz="800" dirty="0">
                <a:latin typeface="Arial" charset="0"/>
              </a:rPr>
              <a:t>nedostatku soli </a:t>
            </a:r>
            <a:r>
              <a:rPr lang="cs-CZ" altLang="cs-CZ" sz="800" dirty="0" smtClean="0">
                <a:latin typeface="Arial" charset="0"/>
              </a:rPr>
              <a:t>a leštidla na displeji, Ukazatel </a:t>
            </a:r>
            <a:r>
              <a:rPr lang="cs-CZ" altLang="cs-CZ" sz="800" dirty="0">
                <a:latin typeface="Arial" charset="0"/>
              </a:rPr>
              <a:t>délky cyklu na </a:t>
            </a:r>
            <a:r>
              <a:rPr lang="cs-CZ" altLang="cs-CZ" sz="800" dirty="0" smtClean="0">
                <a:latin typeface="Arial" charset="0"/>
              </a:rPr>
              <a:t>displeji, Zvukový </a:t>
            </a:r>
            <a:r>
              <a:rPr lang="cs-CZ" altLang="cs-CZ" sz="800" dirty="0">
                <a:latin typeface="Arial" charset="0"/>
              </a:rPr>
              <a:t>signál ukončení </a:t>
            </a:r>
            <a:r>
              <a:rPr lang="cs-CZ" altLang="cs-CZ" sz="800" dirty="0" smtClean="0">
                <a:latin typeface="Arial" charset="0"/>
              </a:rPr>
              <a:t>programu, Možnost </a:t>
            </a:r>
            <a:r>
              <a:rPr lang="cs-CZ" altLang="cs-CZ" sz="800" dirty="0">
                <a:latin typeface="Arial" charset="0"/>
              </a:rPr>
              <a:t>vypnutí zvukové signalizace na konci </a:t>
            </a:r>
            <a:r>
              <a:rPr lang="cs-CZ" altLang="cs-CZ" sz="800" dirty="0" smtClean="0">
                <a:latin typeface="Arial" charset="0"/>
              </a:rPr>
              <a:t>programu, Uložení </a:t>
            </a:r>
            <a:r>
              <a:rPr lang="cs-CZ" altLang="cs-CZ" sz="800" dirty="0">
                <a:latin typeface="Arial" charset="0"/>
              </a:rPr>
              <a:t>posledního mycího cyklu do </a:t>
            </a:r>
            <a:r>
              <a:rPr lang="cs-CZ" altLang="cs-CZ" sz="800" dirty="0" smtClean="0">
                <a:latin typeface="Arial" charset="0"/>
              </a:rPr>
              <a:t>paměti, </a:t>
            </a:r>
            <a:r>
              <a:rPr lang="cs-CZ" altLang="cs-CZ" sz="800" b="1" dirty="0" smtClean="0">
                <a:latin typeface="Arial" charset="0"/>
              </a:rPr>
              <a:t>Impulsní </a:t>
            </a:r>
            <a:r>
              <a:rPr lang="cs-CZ" altLang="cs-CZ" sz="800" b="1" dirty="0">
                <a:latin typeface="Arial" charset="0"/>
              </a:rPr>
              <a:t>mytí – snížení spotřeby a </a:t>
            </a:r>
            <a:r>
              <a:rPr lang="cs-CZ" altLang="cs-CZ" sz="800" b="1" dirty="0" smtClean="0">
                <a:latin typeface="Arial" charset="0"/>
              </a:rPr>
              <a:t>hlučnosti, DEMO režim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Tichý chod – Silent Plus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Dotykový </a:t>
            </a:r>
            <a:r>
              <a:rPr lang="cs-CZ" altLang="cs-CZ" sz="800" dirty="0" smtClean="0">
                <a:latin typeface="Arial" charset="0"/>
              </a:rPr>
              <a:t>textový displej s češtinou; </a:t>
            </a:r>
            <a:r>
              <a:rPr lang="cs-CZ" altLang="cs-CZ" sz="800" dirty="0" smtClean="0">
                <a:latin typeface="Arial" charset="0"/>
              </a:rPr>
              <a:t>Materiál vany nerez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Antibakteriální a samočistící filtr; </a:t>
            </a:r>
            <a:r>
              <a:rPr lang="cs-CZ" altLang="cs-CZ" sz="800" dirty="0" smtClean="0">
                <a:latin typeface="Arial" charset="0"/>
              </a:rPr>
              <a:t>Skryté topné těleso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Elekronická </a:t>
            </a:r>
            <a:r>
              <a:rPr lang="cs-CZ" altLang="cs-CZ" sz="800" b="1" dirty="0">
                <a:latin typeface="Arial" charset="0"/>
              </a:rPr>
              <a:t>regenerace změkčovače vody – nižší spotřeba soli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2 </a:t>
            </a:r>
            <a:r>
              <a:rPr lang="cs-CZ" altLang="cs-CZ" sz="800" dirty="0" smtClean="0">
                <a:latin typeface="Arial" charset="0"/>
              </a:rPr>
              <a:t>koše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Možnost </a:t>
            </a:r>
            <a:r>
              <a:rPr lang="cs-CZ" altLang="cs-CZ" sz="800" dirty="0" smtClean="0">
                <a:latin typeface="Arial" charset="0"/>
              </a:rPr>
              <a:t>polohování horního koše; Sklopitelné držáky talířů ve spodním koši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Sklopitelné držáky šálků v horním </a:t>
            </a:r>
            <a:r>
              <a:rPr lang="cs-CZ" altLang="cs-CZ" sz="800" dirty="0" smtClean="0">
                <a:latin typeface="Arial" charset="0"/>
              </a:rPr>
              <a:t>koši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Ochrana proti přetečení </a:t>
            </a:r>
            <a:r>
              <a:rPr lang="cs-CZ" altLang="cs-CZ" sz="800" dirty="0" smtClean="0">
                <a:latin typeface="Arial" charset="0"/>
              </a:rPr>
              <a:t>Aquaprotect – dvojité opláštění napouštěcí hadice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9" name="Obdélník 18"/>
          <p:cNvSpPr/>
          <p:nvPr/>
        </p:nvSpPr>
        <p:spPr>
          <a:xfrm>
            <a:off x="5810505" y="5026427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32001270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8016361974616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850 x 600 x 600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42,5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625 x 665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46,7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4" name="Ovál 23"/>
          <p:cNvSpPr/>
          <p:nvPr/>
        </p:nvSpPr>
        <p:spPr>
          <a:xfrm>
            <a:off x="4860032" y="3429125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788024" y="3501008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Door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Automatické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otevření </a:t>
            </a:r>
            <a:endParaRPr lang="cs-CZ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dvířek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30" name="Obrázek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124744"/>
            <a:ext cx="648000" cy="648000"/>
          </a:xfrm>
          <a:prstGeom prst="rect">
            <a:avLst/>
          </a:prstGeom>
        </p:spPr>
      </p:pic>
      <p:cxnSp>
        <p:nvCxnSpPr>
          <p:cNvPr id="39" name="Přímá spojnice se šipkou 38"/>
          <p:cNvCxnSpPr/>
          <p:nvPr/>
        </p:nvCxnSpPr>
        <p:spPr>
          <a:xfrm>
            <a:off x="8316416" y="2123564"/>
            <a:ext cx="36004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ovéPole 40"/>
          <p:cNvSpPr txBox="1"/>
          <p:nvPr/>
        </p:nvSpPr>
        <p:spPr>
          <a:xfrm>
            <a:off x="8172400" y="2195572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60 cm</a:t>
            </a: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" t="23014" r="2101" b="24069"/>
          <a:stretch/>
        </p:blipFill>
        <p:spPr>
          <a:xfrm>
            <a:off x="5940152" y="1090300"/>
            <a:ext cx="838200" cy="457200"/>
          </a:xfrm>
          <a:prstGeom prst="rect">
            <a:avLst/>
          </a:prstGeom>
        </p:spPr>
      </p:pic>
      <p:sp>
        <p:nvSpPr>
          <p:cNvPr id="45" name="TextovéPole 44"/>
          <p:cNvSpPr txBox="1"/>
          <p:nvPr/>
        </p:nvSpPr>
        <p:spPr>
          <a:xfrm>
            <a:off x="6130280" y="1403484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-10%</a:t>
            </a:r>
            <a:endParaRPr lang="cs-CZ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980728"/>
            <a:ext cx="720000" cy="720000"/>
          </a:xfrm>
          <a:prstGeom prst="rect">
            <a:avLst/>
          </a:prstGeom>
        </p:spPr>
      </p:pic>
      <p:cxnSp>
        <p:nvCxnSpPr>
          <p:cNvPr id="47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9" name="Obrázek 48"/>
          <p:cNvPicPr>
            <a:picLocks noChangeAspect="1"/>
          </p:cNvPicPr>
          <p:nvPr/>
        </p:nvPicPr>
        <p:blipFill rotWithShape="1">
          <a:blip r:embed="rId8"/>
          <a:srcRect l="2283" t="9563" r="76286" b="46539"/>
          <a:stretch/>
        </p:blipFill>
        <p:spPr>
          <a:xfrm>
            <a:off x="4068024" y="1844824"/>
            <a:ext cx="720000" cy="720000"/>
          </a:xfrm>
          <a:prstGeom prst="flowChartConnector">
            <a:avLst/>
          </a:prstGeom>
        </p:spPr>
      </p:pic>
      <p:sp>
        <p:nvSpPr>
          <p:cNvPr id="51" name="Ovál 50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2636912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Rychlý program mytí včetně sušení 39 min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3" name="Ovál 52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4" name="TextovéPole 53"/>
          <p:cNvSpPr txBox="1"/>
          <p:nvPr/>
        </p:nvSpPr>
        <p:spPr>
          <a:xfrm>
            <a:off x="4860032" y="198884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Stahování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dalších až 20 cyklů</a:t>
            </a:r>
            <a:r>
              <a:rPr lang="cs-CZ" sz="800" dirty="0" smtClean="0">
                <a:solidFill>
                  <a:schemeClr val="bg1"/>
                </a:solidFill>
              </a:rPr>
              <a:t> 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5" name="Ovál 54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6" name="TextovéPole 55"/>
          <p:cNvSpPr txBox="1"/>
          <p:nvPr/>
        </p:nvSpPr>
        <p:spPr>
          <a:xfrm>
            <a:off x="4788024" y="1064930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Simply Fi díky připojení přes Wifi </a:t>
            </a:r>
          </a:p>
        </p:txBody>
      </p:sp>
      <p:pic>
        <p:nvPicPr>
          <p:cNvPr id="57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51" t="69128" r="33355" b="14528"/>
          <a:stretch/>
        </p:blipFill>
        <p:spPr bwMode="auto">
          <a:xfrm>
            <a:off x="4067944" y="3429000"/>
            <a:ext cx="720000" cy="720205"/>
          </a:xfrm>
          <a:prstGeom prst="flowChartConnector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8" name="Ovál 57"/>
          <p:cNvSpPr/>
          <p:nvPr/>
        </p:nvSpPr>
        <p:spPr>
          <a:xfrm>
            <a:off x="4860032" y="422116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9" name="TextovéPole 58"/>
          <p:cNvSpPr txBox="1"/>
          <p:nvPr/>
        </p:nvSpPr>
        <p:spPr>
          <a:xfrm>
            <a:off x="4860032" y="4365184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43 dB(A)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60" name="Obrázek 5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221168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62" name="Ovál 61"/>
          <p:cNvSpPr/>
          <p:nvPr/>
        </p:nvSpPr>
        <p:spPr>
          <a:xfrm>
            <a:off x="4860032" y="580534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63" name="TextovéPole 62"/>
          <p:cNvSpPr txBox="1"/>
          <p:nvPr/>
        </p:nvSpPr>
        <p:spPr>
          <a:xfrm>
            <a:off x="4860032" y="5805264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přidat nádobí po začátku cyklu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6" name="Ovál 5"/>
          <p:cNvSpPr/>
          <p:nvPr/>
        </p:nvSpPr>
        <p:spPr>
          <a:xfrm>
            <a:off x="4067944" y="5013256"/>
            <a:ext cx="720080" cy="720000"/>
          </a:xfrm>
          <a:prstGeom prst="ellipse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 w="9525">
                <a:solidFill>
                  <a:schemeClr val="bg1">
                    <a:lumMod val="50000"/>
                  </a:schemeClr>
                </a:solidFill>
              </a:ln>
              <a:noFill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4067944" y="5157192"/>
            <a:ext cx="6960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Antibac</a:t>
            </a:r>
          </a:p>
          <a:p>
            <a:pPr algn="ctr"/>
            <a:r>
              <a:rPr lang="cs-CZ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filtr</a:t>
            </a:r>
            <a:endParaRPr lang="cs-CZ" sz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Ovál 66"/>
          <p:cNvSpPr/>
          <p:nvPr/>
        </p:nvSpPr>
        <p:spPr>
          <a:xfrm>
            <a:off x="4860032" y="501325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68" name="TextovéPole 67"/>
          <p:cNvSpPr txBox="1"/>
          <p:nvPr/>
        </p:nvSpPr>
        <p:spPr>
          <a:xfrm>
            <a:off x="4788024" y="5085184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Filtr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ochranou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44" name="Immagine 11">
            <a:extLst>
              <a:ext uri="{FF2B5EF4-FFF2-40B4-BE49-F238E27FC236}">
                <a16:creationId xmlns:a16="http://schemas.microsoft.com/office/drawing/2014/main" xmlns="" id="{8970BCDB-80BF-4D97-9D05-A17B9076D4D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26735" y="203867"/>
            <a:ext cx="1491329" cy="403062"/>
          </a:xfrm>
          <a:prstGeom prst="rect">
            <a:avLst/>
          </a:prstGeom>
        </p:spPr>
      </p:pic>
      <p:pic>
        <p:nvPicPr>
          <p:cNvPr id="46" name="Immagine 15">
            <a:extLst>
              <a:ext uri="{FF2B5EF4-FFF2-40B4-BE49-F238E27FC236}">
                <a16:creationId xmlns:a16="http://schemas.microsoft.com/office/drawing/2014/main" xmlns="" id="{13864852-01F9-437E-A2E9-E01855877CD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5571" y1="26148" x2="5571" y2="26148"/>
                        <a14:foregroundMark x1="11143" y1="41696" x2="11143" y2="41696"/>
                        <a14:foregroundMark x1="36000" y1="27208" x2="36000" y2="27208"/>
                        <a14:foregroundMark x1="46857" y1="16961" x2="46857" y2="16961"/>
                        <a14:foregroundMark x1="62286" y1="33922" x2="62286" y2="33922"/>
                        <a14:foregroundMark x1="77143" y1="24028" x2="77143" y2="24028"/>
                        <a14:foregroundMark x1="93286" y1="35689" x2="93286" y2="35689"/>
                        <a14:foregroundMark x1="93286" y1="16961" x2="93286" y2="16961"/>
                        <a14:foregroundMark x1="88571" y1="13074" x2="88571" y2="13074"/>
                        <a14:foregroundMark x1="87429" y1="38516" x2="87429" y2="38516"/>
                        <a14:foregroundMark x1="98286" y1="7774" x2="98286" y2="7774"/>
                        <a14:foregroundMark x1="11143" y1="16608" x2="11143" y2="16608"/>
                        <a14:foregroundMark x1="95429" y1="1413" x2="95429" y2="1413"/>
                        <a14:foregroundMark x1="96000" y1="2120" x2="97571" y2="4240"/>
                        <a14:foregroundMark x1="96000" y1="9187" x2="96429" y2="9894"/>
                        <a14:foregroundMark x1="92429" y1="1060" x2="99714" y2="19435"/>
                        <a14:foregroundMark x1="98714" y1="2827" x2="99429" y2="45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3166" y="1212593"/>
            <a:ext cx="739753" cy="307475"/>
          </a:xfrm>
          <a:prstGeom prst="rect">
            <a:avLst/>
          </a:prstGeom>
        </p:spPr>
      </p:pic>
      <p:pic>
        <p:nvPicPr>
          <p:cNvPr id="48" name="Immagine 2">
            <a:extLst>
              <a:ext uri="{FF2B5EF4-FFF2-40B4-BE49-F238E27FC236}">
                <a16:creationId xmlns:a16="http://schemas.microsoft.com/office/drawing/2014/main" xmlns="" id="{9BC3A8FC-E24A-4974-9C2D-2AC305D9A9FA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7892" l="0" r="100000">
                        <a14:foregroundMark x1="23739" y1="42169" x2="23739" y2="42169"/>
                        <a14:foregroundMark x1="7257" y1="59940" x2="7257" y2="59940"/>
                        <a14:foregroundMark x1="80197" y1="27108" x2="80197" y2="27108"/>
                        <a14:foregroundMark x1="88807" y1="26506" x2="88807" y2="26506"/>
                        <a14:foregroundMark x1="95941" y1="27108" x2="95941" y2="271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22210" b="9302"/>
          <a:stretch/>
        </p:blipFill>
        <p:spPr>
          <a:xfrm>
            <a:off x="4030037" y="2899058"/>
            <a:ext cx="757987" cy="211171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803" y="5837723"/>
            <a:ext cx="681141" cy="620811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" t="9451" r="6752" b="14305"/>
          <a:stretch/>
        </p:blipFill>
        <p:spPr>
          <a:xfrm>
            <a:off x="7956377" y="2709886"/>
            <a:ext cx="1080120" cy="383269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956376" y="3163415"/>
            <a:ext cx="1119846" cy="336275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8" t="5010" r="9259" b="4474"/>
          <a:stretch/>
        </p:blipFill>
        <p:spPr>
          <a:xfrm>
            <a:off x="5795144" y="1953863"/>
            <a:ext cx="2153891" cy="302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1403</TotalTime>
  <Words>98</Words>
  <Application>Microsoft Office PowerPoint</Application>
  <PresentationFormat>Předvádění na obrazovce (4:3)</PresentationFormat>
  <Paragraphs>67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152</cp:revision>
  <cp:lastPrinted>2016-05-05T10:40:20Z</cp:lastPrinted>
  <dcterms:created xsi:type="dcterms:W3CDTF">2015-07-16T11:02:07Z</dcterms:created>
  <dcterms:modified xsi:type="dcterms:W3CDTF">2019-06-26T10:24:59Z</dcterms:modified>
</cp:coreProperties>
</file>