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06.11.2023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HWO45NM6SXB2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Kompaktní pečící parní trouba </a:t>
            </a:r>
            <a:r>
              <a:rPr lang="en-US" altLang="cs-CZ" sz="1400" dirty="0">
                <a:latin typeface="Arial" charset="0"/>
              </a:rPr>
              <a:t>I-Message Steam Compact Series 6</a:t>
            </a:r>
            <a:r>
              <a:rPr lang="cs-CZ" altLang="cs-CZ" sz="1400" dirty="0">
                <a:latin typeface="Arial" charset="0"/>
              </a:rPr>
              <a:t> – šíře 60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34 l, energetická třída A++, parní ohřev, dotykový displej, horký vzduch, halogenové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891774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34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gril (W)		1500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horkého vzduchu (W)		1530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Maximální výkon parního ohřevu (W)		800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Jištění (A)			15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Víceúrovňové pečení (pravý horký vzduch) </a:t>
            </a:r>
            <a:r>
              <a:rPr lang="cs-CZ" altLang="cs-CZ" sz="800" dirty="0">
                <a:latin typeface="Arial" charset="0"/>
              </a:rPr>
              <a:t>– Rozsah teplot: 50–230°C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Eco</a:t>
            </a:r>
            <a:r>
              <a:rPr lang="cs-CZ" altLang="cs-CZ" sz="800" b="1" dirty="0">
                <a:latin typeface="Arial" charset="0"/>
              </a:rPr>
              <a:t> víceúrovňové pečení </a:t>
            </a:r>
            <a:r>
              <a:rPr lang="cs-CZ" altLang="cs-CZ" sz="800" dirty="0">
                <a:latin typeface="Arial" charset="0"/>
              </a:rPr>
              <a:t>– Rozsah teplot: 50–230°C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Gril</a:t>
            </a:r>
            <a:r>
              <a:rPr lang="cs-CZ" altLang="cs-CZ" sz="800" dirty="0">
                <a:latin typeface="Arial" charset="0"/>
              </a:rPr>
              <a:t> – Rozsah teplot: 50–230°C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Víceúrovňové + gril </a:t>
            </a:r>
            <a:r>
              <a:rPr lang="cs-CZ" altLang="cs-CZ" sz="800" dirty="0">
                <a:latin typeface="Arial" charset="0"/>
              </a:rPr>
              <a:t>– Rozsah teplot: 50–230°C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Gril + ventilátor </a:t>
            </a:r>
            <a:r>
              <a:rPr lang="cs-CZ" altLang="cs-CZ" sz="800" dirty="0">
                <a:latin typeface="Arial" charset="0"/>
              </a:rPr>
              <a:t>– Rozsah teplot: 50–230°C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Steam</a:t>
            </a:r>
            <a:r>
              <a:rPr lang="cs-CZ" altLang="cs-CZ" sz="800" dirty="0">
                <a:latin typeface="Arial" charset="0"/>
                <a:cs typeface="+mn-cs"/>
              </a:rPr>
              <a:t> 100 (</a:t>
            </a:r>
            <a:r>
              <a:rPr lang="cs-CZ" altLang="cs-CZ" sz="800" b="1" dirty="0" err="1">
                <a:latin typeface="Arial" charset="0"/>
                <a:cs typeface="+mn-cs"/>
              </a:rPr>
              <a:t>Steam</a:t>
            </a:r>
            <a:r>
              <a:rPr lang="cs-CZ" altLang="cs-CZ" sz="800" b="1" dirty="0">
                <a:latin typeface="Arial" charset="0"/>
                <a:cs typeface="+mn-cs"/>
              </a:rPr>
              <a:t> PURE</a:t>
            </a:r>
            <a:r>
              <a:rPr lang="cs-CZ" altLang="cs-CZ" sz="800" dirty="0">
                <a:latin typeface="Arial" charset="0"/>
                <a:cs typeface="+mn-cs"/>
              </a:rPr>
              <a:t>) – parní pečení, přednastavená teplota 100°C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Steam</a:t>
            </a:r>
            <a:r>
              <a:rPr lang="cs-CZ" altLang="cs-CZ" sz="800" dirty="0">
                <a:latin typeface="Arial" charset="0"/>
              </a:rPr>
              <a:t> 130 (</a:t>
            </a:r>
            <a:r>
              <a:rPr lang="cs-CZ" altLang="cs-CZ" sz="800" b="1" dirty="0" err="1">
                <a:latin typeface="Arial" charset="0"/>
              </a:rPr>
              <a:t>Steam</a:t>
            </a:r>
            <a:r>
              <a:rPr lang="cs-CZ" altLang="cs-CZ" sz="800" b="1" dirty="0">
                <a:latin typeface="Arial" charset="0"/>
              </a:rPr>
              <a:t> WARM</a:t>
            </a:r>
            <a:r>
              <a:rPr lang="cs-CZ" altLang="cs-CZ" sz="800" dirty="0">
                <a:latin typeface="Arial" charset="0"/>
              </a:rPr>
              <a:t>) </a:t>
            </a:r>
            <a:r>
              <a:rPr lang="cs-CZ" altLang="cs-CZ" sz="800" dirty="0">
                <a:latin typeface="Arial" charset="0"/>
                <a:cs typeface="+mn-cs"/>
              </a:rPr>
              <a:t>– parní pečení, přednastavená teplota 130°C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Steam</a:t>
            </a:r>
            <a:r>
              <a:rPr lang="cs-CZ" altLang="cs-CZ" sz="800" dirty="0">
                <a:latin typeface="Arial" charset="0"/>
                <a:cs typeface="+mn-cs"/>
              </a:rPr>
              <a:t> &amp; Ring (kruhové topné těleso) (</a:t>
            </a:r>
            <a:r>
              <a:rPr lang="cs-CZ" altLang="cs-CZ" sz="800" b="1" dirty="0" err="1">
                <a:latin typeface="Arial" charset="0"/>
                <a:cs typeface="+mn-cs"/>
              </a:rPr>
              <a:t>Steam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b="1" dirty="0" err="1">
                <a:latin typeface="Arial" charset="0"/>
                <a:cs typeface="+mn-cs"/>
              </a:rPr>
              <a:t>Crisper</a:t>
            </a:r>
            <a:r>
              <a:rPr lang="cs-CZ" altLang="cs-CZ" sz="800" dirty="0">
                <a:latin typeface="Arial" charset="0"/>
                <a:cs typeface="+mn-cs"/>
              </a:rPr>
              <a:t>) – parní pečení, přednastavená teplota 165°C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Clean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Steam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Oven</a:t>
            </a:r>
            <a:r>
              <a:rPr lang="cs-CZ" altLang="cs-CZ" sz="800" b="1" dirty="0">
                <a:latin typeface="Arial" charset="0"/>
              </a:rPr>
              <a:t> – čištění párou, 15 min, </a:t>
            </a:r>
            <a:r>
              <a:rPr lang="cs-CZ" altLang="cs-CZ" sz="800" b="1" dirty="0">
                <a:latin typeface="Arial" charset="0"/>
                <a:cs typeface="+mn-cs"/>
              </a:rPr>
              <a:t>přednastavená teplota 100°C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Dotykové ovládání  + TAD textový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Elektronická minutka se zvukovou signalizací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My taste </a:t>
            </a:r>
            <a:r>
              <a:rPr lang="cs-CZ" altLang="cs-CZ" sz="800" dirty="0">
                <a:latin typeface="Arial" charset="0"/>
              </a:rPr>
              <a:t>- vytváření vlastních programů a zaznamenávání oblíbených receptů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Recepty a tipy na vaření v aplikace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 –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Boční prolisy pro vedení plechu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Halogenové osvětlení 25 W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Nádoba na vodu pro parní ohřev 1 l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Nerezový interiér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u="sng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nerezový plech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děrovaný plech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grilovací mřížka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33703464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8059019051666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455 × 596 × 546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530 × 650 × 650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40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EFCFA0DF-3B6B-48B3-A01F-075AB4935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8326" y="1168365"/>
            <a:ext cx="693605" cy="616305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30556B0D-81CF-4DD3-9363-2B8DB99E127F}"/>
              </a:ext>
            </a:extLst>
          </p:cNvPr>
          <p:cNvSpPr txBox="1"/>
          <p:nvPr/>
        </p:nvSpPr>
        <p:spPr>
          <a:xfrm>
            <a:off x="4671230" y="1321244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Plně dotykový displej I-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68DD1632-A57F-4F75-B6B1-D704139B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1950" y="1944654"/>
            <a:ext cx="506356" cy="581195"/>
          </a:xfrm>
          <a:prstGeom prst="rect">
            <a:avLst/>
          </a:prstGeom>
        </p:spPr>
      </p:pic>
      <p:sp>
        <p:nvSpPr>
          <p:cNvPr id="38" name="TextovéPole 37">
            <a:extLst>
              <a:ext uri="{FF2B5EF4-FFF2-40B4-BE49-F238E27FC236}">
                <a16:creationId xmlns:a16="http://schemas.microsoft.com/office/drawing/2014/main" id="{FEFA6D30-5F15-45EB-9D7E-2F2770551E5B}"/>
              </a:ext>
            </a:extLst>
          </p:cNvPr>
          <p:cNvSpPr txBox="1"/>
          <p:nvPr/>
        </p:nvSpPr>
        <p:spPr>
          <a:xfrm>
            <a:off x="4625845" y="1948170"/>
            <a:ext cx="1061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kombinace s troubou I-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Message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stejném designu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C2C63678-70A2-4FC7-B4A8-F350E488783A}"/>
              </a:ext>
            </a:extLst>
          </p:cNvPr>
          <p:cNvSpPr txBox="1"/>
          <p:nvPr/>
        </p:nvSpPr>
        <p:spPr>
          <a:xfrm>
            <a:off x="4659957" y="2893617"/>
            <a:ext cx="1061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Mnoho receptů na dosah ruky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BCA5443-EBF7-4009-9BBA-07BF24549F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4128" y="1560758"/>
            <a:ext cx="2198318" cy="167179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E6DEAFB-DC7D-0FEE-E82E-BDDD533AF3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7330" y="3322234"/>
            <a:ext cx="3051040" cy="154682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47FF189-EFD3-0EC4-C626-F6B8AEF8E1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510" y="1657607"/>
            <a:ext cx="760707" cy="1596820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21BF637F-3DD3-06E8-9FEC-FF6B41A71203}"/>
              </a:ext>
            </a:extLst>
          </p:cNvPr>
          <p:cNvSpPr txBox="1"/>
          <p:nvPr/>
        </p:nvSpPr>
        <p:spPr>
          <a:xfrm>
            <a:off x="6202810" y="1157523"/>
            <a:ext cx="13698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18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34 l</a:t>
            </a:r>
            <a:endParaRPr lang="cs-CZ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258F6897-B2AC-405A-E893-8D89D3C76B88}"/>
              </a:ext>
            </a:extLst>
          </p:cNvPr>
          <p:cNvSpPr txBox="1"/>
          <p:nvPr/>
        </p:nvSpPr>
        <p:spPr>
          <a:xfrm>
            <a:off x="4802630" y="3709325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ohřev</a:t>
            </a: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04E44857-870A-461A-465C-C1F3BA9198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531" y="3469368"/>
            <a:ext cx="626400" cy="626400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9BBF17E7-2C9A-033B-5C86-AA5EFAF3FAB7}"/>
              </a:ext>
            </a:extLst>
          </p:cNvPr>
          <p:cNvSpPr txBox="1"/>
          <p:nvPr/>
        </p:nvSpPr>
        <p:spPr>
          <a:xfrm>
            <a:off x="4778414" y="4276164"/>
            <a:ext cx="89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Boční prolisy pro vedení plechů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0B1C17AA-EEA6-3B17-3178-9FBB0068B7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076" y="4235490"/>
            <a:ext cx="626400" cy="626400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DB3D25BF-56CA-BDE0-44DE-4AFDB1F06A5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58190" y="2724459"/>
            <a:ext cx="561082" cy="56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09af93a-bc92-4cce-8ba3-c8fdbed82e22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2533</TotalTime>
  <Words>384</Words>
  <Application>Microsoft Office PowerPoint</Application>
  <PresentationFormat>Předvádění na obrazovce (4:3)</PresentationFormat>
  <Paragraphs>61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308</cp:revision>
  <cp:lastPrinted>2021-09-06T12:31:26Z</cp:lastPrinted>
  <dcterms:created xsi:type="dcterms:W3CDTF">2015-07-16T11:02:07Z</dcterms:created>
  <dcterms:modified xsi:type="dcterms:W3CDTF">2023-11-06T08:27:21Z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