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9144000" cy="6858000" type="screen4x3"/>
  <p:notesSz cx="6797675" cy="987266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34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534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19.01.2026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377319"/>
            <a:ext cx="2945659" cy="49534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5" y="9377319"/>
            <a:ext cx="2945659" cy="49534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3DE2168-CD7B-66A9-45E7-74C6F474C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="" xmlns:a16="http://schemas.microsoft.com/office/drawing/2014/main" id="{D50EBF3D-E61F-0560-A97E-B4D7E1DB8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="" xmlns:a16="http://schemas.microsoft.com/office/drawing/2014/main" id="{BC733013-87EA-CE9B-57D7-25A0FB030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="" xmlns:a16="http://schemas.microsoft.com/office/drawing/2014/main" id="{C7D23930-F68D-0EDF-1D63-BCCD6D0411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3910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435264-EE75-400C-80BE-5E821CD423B8}" type="datetimeFigureOut">
              <a:rPr lang="cs-CZ" smtClean="0"/>
              <a:t>19.01.2026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435264-EE75-400C-80BE-5E821CD423B8}" type="datetimeFigureOut">
              <a:rPr lang="cs-CZ" smtClean="0"/>
              <a:t>19.01.2026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435264-EE75-400C-80BE-5E821CD423B8}" type="datetimeFigureOut">
              <a:rPr lang="cs-CZ" smtClean="0"/>
              <a:t>19.01.2026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435264-EE75-400C-80BE-5E821CD423B8}" type="datetimeFigureOut">
              <a:rPr lang="cs-CZ" smtClean="0"/>
              <a:t>19.01.2026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435264-EE75-400C-80BE-5E821CD423B8}" type="datetimeFigureOut">
              <a:rPr lang="cs-CZ" smtClean="0"/>
              <a:t>19.01.2026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435264-EE75-400C-80BE-5E821CD423B8}" type="datetimeFigureOut">
              <a:rPr lang="cs-CZ" smtClean="0"/>
              <a:t>19.01.2026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309320"/>
            <a:ext cx="1251348" cy="38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28"/>
          <p:cNvSpPr>
            <a:spLocks/>
          </p:cNvSpPr>
          <p:nvPr userDrawn="1"/>
        </p:nvSpPr>
        <p:spPr bwMode="auto">
          <a:xfrm flipH="1" flipV="1">
            <a:off x="0" y="6211575"/>
            <a:ext cx="6984776" cy="646425"/>
          </a:xfrm>
          <a:custGeom>
            <a:avLst/>
            <a:gdLst>
              <a:gd name="connsiteX0" fmla="*/ 0 w 8915400"/>
              <a:gd name="connsiteY0" fmla="*/ 0 h 1026989"/>
              <a:gd name="connsiteX1" fmla="*/ 311567 w 8915400"/>
              <a:gd name="connsiteY1" fmla="*/ 0 h 1026989"/>
              <a:gd name="connsiteX2" fmla="*/ 8609192 w 8915400"/>
              <a:gd name="connsiteY2" fmla="*/ 0 h 1026989"/>
              <a:gd name="connsiteX3" fmla="*/ 8892102 w 8915400"/>
              <a:gd name="connsiteY3" fmla="*/ 281709 h 1026989"/>
              <a:gd name="connsiteX4" fmla="*/ 8915400 w 8915400"/>
              <a:gd name="connsiteY4" fmla="*/ 313802 h 1026989"/>
              <a:gd name="connsiteX5" fmla="*/ 8892102 w 8915400"/>
              <a:gd name="connsiteY5" fmla="*/ 345896 h 1026989"/>
              <a:gd name="connsiteX6" fmla="*/ 8203133 w 8915400"/>
              <a:gd name="connsiteY6" fmla="*/ 1012725 h 1026989"/>
              <a:gd name="connsiteX7" fmla="*/ 8196476 w 8915400"/>
              <a:gd name="connsiteY7" fmla="*/ 1016291 h 1026989"/>
              <a:gd name="connsiteX8" fmla="*/ 8173178 w 8915400"/>
              <a:gd name="connsiteY8" fmla="*/ 1026989 h 1026989"/>
              <a:gd name="connsiteX9" fmla="*/ 686871 w 8915400"/>
              <a:gd name="connsiteY9" fmla="*/ 1026989 h 1026989"/>
              <a:gd name="connsiteX10" fmla="*/ 0 w 8915400"/>
              <a:gd name="connsiteY10" fmla="*/ 1026989 h 102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15400" h="1026989">
                <a:moveTo>
                  <a:pt x="0" y="0"/>
                </a:moveTo>
                <a:lnTo>
                  <a:pt x="311567" y="0"/>
                </a:lnTo>
                <a:cubicBezTo>
                  <a:pt x="1814549" y="0"/>
                  <a:pt x="4345887" y="0"/>
                  <a:pt x="8609192" y="0"/>
                </a:cubicBezTo>
                <a:cubicBezTo>
                  <a:pt x="8609192" y="0"/>
                  <a:pt x="8609192" y="0"/>
                  <a:pt x="8892102" y="281709"/>
                </a:cubicBezTo>
                <a:cubicBezTo>
                  <a:pt x="8892102" y="281709"/>
                  <a:pt x="8915400" y="299539"/>
                  <a:pt x="8915400" y="313802"/>
                </a:cubicBezTo>
                <a:cubicBezTo>
                  <a:pt x="8915400" y="328066"/>
                  <a:pt x="8892102" y="345896"/>
                  <a:pt x="8892102" y="345896"/>
                </a:cubicBezTo>
                <a:cubicBezTo>
                  <a:pt x="8892102" y="345896"/>
                  <a:pt x="8892102" y="345896"/>
                  <a:pt x="8203133" y="1012725"/>
                </a:cubicBezTo>
                <a:cubicBezTo>
                  <a:pt x="8203133" y="1012725"/>
                  <a:pt x="8206461" y="1009159"/>
                  <a:pt x="8196476" y="1016291"/>
                </a:cubicBezTo>
                <a:cubicBezTo>
                  <a:pt x="8186491" y="1026989"/>
                  <a:pt x="8173178" y="1026989"/>
                  <a:pt x="8173178" y="1026989"/>
                </a:cubicBezTo>
                <a:cubicBezTo>
                  <a:pt x="8173178" y="1026989"/>
                  <a:pt x="8173178" y="1026989"/>
                  <a:pt x="686871" y="1026989"/>
                </a:cubicBezTo>
                <a:lnTo>
                  <a:pt x="0" y="1026989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86818" tIns="43409" rIns="86818" bIns="43409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709">
              <a:solidFill>
                <a:prstClr val="black"/>
              </a:solidFill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="" xmlns:a16="http://schemas.microsoft.com/office/drawing/2014/main" id="{9CBF3D83-6329-4114-881B-C48C9E2EDB1D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98852" y="98850"/>
            <a:ext cx="519832" cy="322129"/>
          </a:xfrm>
          <a:custGeom>
            <a:avLst/>
            <a:gdLst>
              <a:gd name="T0" fmla="*/ 397 w 524"/>
              <a:gd name="T1" fmla="*/ 0 h 398"/>
              <a:gd name="T2" fmla="*/ 0 w 524"/>
              <a:gd name="T3" fmla="*/ 398 h 398"/>
              <a:gd name="T4" fmla="*/ 524 w 524"/>
              <a:gd name="T5" fmla="*/ 398 h 398"/>
              <a:gd name="T6" fmla="*/ 524 w 524"/>
              <a:gd name="T7" fmla="*/ 130 h 398"/>
              <a:gd name="T8" fmla="*/ 397 w 524"/>
              <a:gd name="T9" fmla="*/ 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" h="398">
                <a:moveTo>
                  <a:pt x="397" y="0"/>
                </a:moveTo>
                <a:lnTo>
                  <a:pt x="0" y="398"/>
                </a:lnTo>
                <a:lnTo>
                  <a:pt x="524" y="398"/>
                </a:lnTo>
                <a:lnTo>
                  <a:pt x="524" y="130"/>
                </a:lnTo>
                <a:lnTo>
                  <a:pt x="397" y="0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114" tIns="32557" rIns="65114" bIns="32557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908720"/>
            <a:ext cx="7147240" cy="0"/>
          </a:xfrm>
          <a:prstGeom prst="line">
            <a:avLst/>
          </a:prstGeom>
          <a:ln w="1905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435264-EE75-400C-80BE-5E821CD423B8}" type="datetimeFigureOut">
              <a:rPr lang="cs-CZ" smtClean="0"/>
              <a:t>19.01.2026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435264-EE75-400C-80BE-5E821CD423B8}" type="datetimeFigureOut">
              <a:rPr lang="cs-CZ" smtClean="0"/>
              <a:t>19.01.2026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435264-EE75-400C-80BE-5E821CD423B8}" type="datetimeFigureOut">
              <a:rPr lang="cs-CZ" smtClean="0"/>
              <a:t>19.01.2026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435264-EE75-400C-80BE-5E821CD423B8}" type="datetimeFigureOut">
              <a:rPr lang="cs-CZ" smtClean="0"/>
              <a:t>19.01.2026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="" xmlns:a16="http://schemas.microsoft.com/office/drawing/2014/main" id="{ABF00531-EAA8-F523-2A9E-788BA7E3DC9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6135017"/>
            <a:ext cx="1331640" cy="722982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 userDrawn="1"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65387AB-53D8-FF8F-A12A-6C61BE0ED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>
            <a:extLst>
              <a:ext uri="{FF2B5EF4-FFF2-40B4-BE49-F238E27FC236}">
                <a16:creationId xmlns="" xmlns:a16="http://schemas.microsoft.com/office/drawing/2014/main" id="{26BAEC73-666C-DD82-3DF6-4C8D10A4E38B}"/>
              </a:ext>
            </a:extLst>
          </p:cNvPr>
          <p:cNvSpPr txBox="1">
            <a:spLocks/>
          </p:cNvSpPr>
          <p:nvPr/>
        </p:nvSpPr>
        <p:spPr>
          <a:xfrm>
            <a:off x="173917" y="62227"/>
            <a:ext cx="8818904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 smtClean="0">
                <a:latin typeface="Arial" charset="0"/>
              </a:rPr>
              <a:t>HWD90-B14367U-S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Předem </a:t>
            </a:r>
            <a:r>
              <a:rPr lang="cs-CZ" altLang="cs-CZ" sz="14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plněná automatická pračka se sušičkou </a:t>
            </a:r>
            <a:r>
              <a:rPr lang="cs-CZ" altLang="cs-CZ" sz="14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X SERIES 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Wifi, Direct Motion motor, ABT, Flexy Time, Refresh, digitální dotykový displej, rychlý cyklus, odstraňování skvrn,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A-35 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%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="" xmlns:a16="http://schemas.microsoft.com/office/drawing/2014/main" id="{EE360BC3-819E-8DA7-18AA-A6A8796A1E77}"/>
              </a:ext>
            </a:extLst>
          </p:cNvPr>
          <p:cNvCxnSpPr/>
          <p:nvPr/>
        </p:nvCxnSpPr>
        <p:spPr>
          <a:xfrm>
            <a:off x="3846325" y="998331"/>
            <a:ext cx="0" cy="576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>
            <a:extLst>
              <a:ext uri="{FF2B5EF4-FFF2-40B4-BE49-F238E27FC236}">
                <a16:creationId xmlns="" xmlns:a16="http://schemas.microsoft.com/office/drawing/2014/main" id="{F3CDBFE4-661A-C027-D6B3-38F56028539C}"/>
              </a:ext>
            </a:extLst>
          </p:cNvPr>
          <p:cNvSpPr txBox="1">
            <a:spLocks/>
          </p:cNvSpPr>
          <p:nvPr/>
        </p:nvSpPr>
        <p:spPr>
          <a:xfrm>
            <a:off x="0" y="998330"/>
            <a:ext cx="3795603" cy="5859669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</a:rPr>
              <a:t>Hlavní vlastnosti (Nařízení v přenesené pravomoci: (EU) 2019/2014)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Třída energetické účinnosti sušení / praní	D</a:t>
            </a: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/A</a:t>
            </a:r>
          </a:p>
          <a:p>
            <a:pPr marL="0" indent="0"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Marketingové označení en.  účinnosti praní: o </a:t>
            </a:r>
            <a:r>
              <a:rPr lang="cs-CZ" altLang="cs-CZ" sz="800" b="1" dirty="0" smtClean="0">
                <a:solidFill>
                  <a:prstClr val="black"/>
                </a:solidFill>
                <a:latin typeface="Arial" charset="0"/>
              </a:rPr>
              <a:t>35 </a:t>
            </a: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% úspornější než třída A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Jmenovitá kapacita sušení / praní (kg)		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6/9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Spotřeba energie při praní + sušení na 1/100 cyklů (kWh) 	3,076/308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Spotřeba energie při praní na 1/100 cyklů Eco 40-60 (kWh) 	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0,298/36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Spotřeba vody při praní + sušení/ při praní na 1 cyklus (l) 	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67/40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Otáčky při odstřeďování (ot./min)/ Účinnost odstřeďování	1330/B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Trvání programu praní + sušení/ praní Eco 40-60 (h:min)	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7:55/3:48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Emise hluku (dB(A) re 1 pW) / třída hluku při odstřeďování 	70/A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</a:rPr>
              <a:t>Technologie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Wifi + Bluetooth připojení </a:t>
            </a:r>
            <a:r>
              <a:rPr lang="cs-CZ" altLang="cs-CZ" sz="800" dirty="0">
                <a:latin typeface="Arial" charset="0"/>
              </a:rPr>
              <a:t>-  bezdotykové připojení k Wifi a ovládání pračky přes aplikaci hOn s více než 60 dalšími programy a funkcemi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Aplikace hOn navrhne nejlepší program pro péči o vaše oděvy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Direct Motion Motor </a:t>
            </a:r>
            <a:r>
              <a:rPr lang="cs-CZ" altLang="cs-CZ" sz="800" dirty="0">
                <a:latin typeface="Arial" charset="0"/>
              </a:rPr>
              <a:t>– motor umístěný přímo na bubnu bez použití řemenu, tichý chod pouhých 70 dB(A) při odstřeďování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ABT</a:t>
            </a:r>
            <a:r>
              <a:rPr lang="cs-CZ" altLang="cs-CZ" sz="800" dirty="0">
                <a:latin typeface="Arial" charset="0"/>
              </a:rPr>
              <a:t> – antibakt. ošetření zásuvky na detergent a gumového těsnění dvířek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Smart Dual Spray </a:t>
            </a:r>
            <a:r>
              <a:rPr lang="cs-CZ" altLang="cs-CZ" sz="800" dirty="0">
                <a:latin typeface="Arial" charset="0"/>
              </a:rPr>
              <a:t>– dvojité sprchování okénka dvířek a gumového těsnění </a:t>
            </a:r>
            <a:r>
              <a:rPr lang="cs-CZ" altLang="cs-CZ" sz="800" b="1" dirty="0">
                <a:latin typeface="Arial" charset="0"/>
              </a:rPr>
              <a:t>Pillow Drum </a:t>
            </a:r>
            <a:r>
              <a:rPr lang="cs-CZ" altLang="cs-CZ" sz="800" dirty="0">
                <a:latin typeface="Arial" charset="0"/>
              </a:rPr>
              <a:t>– šetrný buben s polštářkovými výstupky, Osvětlení bubnu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Flexy Time </a:t>
            </a:r>
            <a:r>
              <a:rPr lang="cs-CZ" altLang="cs-CZ" sz="800" dirty="0">
                <a:latin typeface="Arial" charset="0"/>
              </a:rPr>
              <a:t>– tři režimu: Úspora času/ Úspora energie / Intenzivní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Program Refresh </a:t>
            </a:r>
            <a:r>
              <a:rPr lang="cs-CZ" altLang="cs-CZ" sz="800" dirty="0">
                <a:latin typeface="Arial" charset="0"/>
              </a:rPr>
              <a:t>- Osvěžení párou - vytváří jemnou a teplou vodní mlhu, která proniká do vláken; zbavuje zápachu, desinfikuje a sterilizuje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XL Buben</a:t>
            </a:r>
            <a:r>
              <a:rPr lang="cs-CZ" altLang="cs-CZ" sz="800" dirty="0">
                <a:latin typeface="Arial" charset="0"/>
              </a:rPr>
              <a:t> s Ø525 mm – objemný prostor pro velké prádlo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Pára je automaticky součástí programů: Smart Al a Antialergenní péče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</a:rPr>
              <a:t>Programy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14 programů + Wifi: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Smart AI, Přikrývky, Antialergenní péče (parní), Refresh (Osvěžení párou), Vlna, Jemné, ECO 40-60, Syntetika, Bavlna, Sušení, Super rychlý 15 min, Odstřeďování, Čištění bubnu, Bavlna 20 °C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b="1" u="sng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Flexy Time, Odložený konec programu, Přídavné máchání (3), Nastavení teploty praní, Nastavení otáček odstřeďování, Proti pomačkání, Úroveň sušení (dle zůstatkové vlhkosti 3 úrovně/ dle času 30, 60, 90, 120, 150 min), Dálkové ovládání, Dětský zámek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</a:rPr>
              <a:t>Bezpečnost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Bezpečnostní zámek dveří; Ochrana proti úniku vody Antioverflow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Digitální dotykový displej; </a:t>
            </a:r>
            <a:r>
              <a:rPr lang="cs-CZ" altLang="cs-CZ" sz="800" b="1" dirty="0">
                <a:latin typeface="Arial" charset="0"/>
              </a:rPr>
              <a:t>Invertorový motor Direct Motion motor</a:t>
            </a:r>
            <a:r>
              <a:rPr lang="cs-CZ" altLang="cs-CZ" sz="800" dirty="0">
                <a:latin typeface="Arial" charset="0"/>
              </a:rPr>
              <a:t>; Otvor 36 cm; průměr bubnu 52,5 cm; Osvětlení bubnu, Objem bubnu 63 l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Materiál bubnu Nerez/ vany Silitech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55C391B9-6C53-8A18-3380-BC8C9EC370A1}"/>
              </a:ext>
            </a:extLst>
          </p:cNvPr>
          <p:cNvCxnSpPr/>
          <p:nvPr/>
        </p:nvCxnSpPr>
        <p:spPr>
          <a:xfrm>
            <a:off x="5502509" y="998331"/>
            <a:ext cx="0" cy="576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bdélník 18">
            <a:extLst>
              <a:ext uri="{FF2B5EF4-FFF2-40B4-BE49-F238E27FC236}">
                <a16:creationId xmlns="" xmlns:a16="http://schemas.microsoft.com/office/drawing/2014/main" id="{47973599-958F-BCF4-2835-C696DC979488}"/>
              </a:ext>
            </a:extLst>
          </p:cNvPr>
          <p:cNvSpPr/>
          <p:nvPr/>
        </p:nvSpPr>
        <p:spPr>
          <a:xfrm>
            <a:off x="5577070" y="4509120"/>
            <a:ext cx="33843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Kód		</a:t>
            </a:r>
            <a:r>
              <a:rPr lang="cs-CZ" altLang="cs-CZ" sz="800" dirty="0" smtClean="0">
                <a:latin typeface="Arial" charset="0"/>
              </a:rPr>
              <a:t>31021007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latin typeface="Arial" charset="0"/>
              </a:rPr>
              <a:t>EAN</a:t>
            </a:r>
            <a:r>
              <a:rPr lang="cs-CZ" altLang="cs-CZ" sz="800" dirty="0">
                <a:latin typeface="Arial" charset="0"/>
              </a:rPr>
              <a:t>		</a:t>
            </a:r>
            <a:r>
              <a:rPr lang="cs-CZ" altLang="cs-CZ" sz="800" dirty="0" smtClean="0">
                <a:latin typeface="Arial" charset="0"/>
              </a:rPr>
              <a:t>6921081520178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Bílá s šedými dvířky</a:t>
            </a:r>
          </a:p>
          <a:p>
            <a:pPr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(mm)	850 x 600 x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598 mm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celková 		hloubka včetně dveří a 		připojení na vodu a odpad</a:t>
            </a:r>
          </a:p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		(544 mm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bez dveří a připojení 		na vodu a odpad)</a:t>
            </a:r>
            <a:endParaRPr lang="cs-CZ" altLang="cs-CZ" sz="800" b="1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75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890 x 646 x 653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78</a:t>
            </a:r>
          </a:p>
        </p:txBody>
      </p:sp>
      <p:sp>
        <p:nvSpPr>
          <p:cNvPr id="50" name="TextovéPole 49">
            <a:extLst>
              <a:ext uri="{FF2B5EF4-FFF2-40B4-BE49-F238E27FC236}">
                <a16:creationId xmlns="" xmlns:a16="http://schemas.microsoft.com/office/drawing/2014/main" id="{D9027882-4A15-8A19-90A4-9F04770A8531}"/>
              </a:ext>
            </a:extLst>
          </p:cNvPr>
          <p:cNvSpPr txBox="1"/>
          <p:nvPr/>
        </p:nvSpPr>
        <p:spPr>
          <a:xfrm>
            <a:off x="4638413" y="1934435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Bezdotyková technologie ovládání chladničky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28" name="TextovéPole 27">
            <a:extLst>
              <a:ext uri="{FF2B5EF4-FFF2-40B4-BE49-F238E27FC236}">
                <a16:creationId xmlns="" xmlns:a16="http://schemas.microsoft.com/office/drawing/2014/main" id="{3CB82D36-F317-99CF-2471-4F31EEBAEB83}"/>
              </a:ext>
            </a:extLst>
          </p:cNvPr>
          <p:cNvSpPr txBox="1"/>
          <p:nvPr/>
        </p:nvSpPr>
        <p:spPr>
          <a:xfrm>
            <a:off x="5479162" y="65871"/>
            <a:ext cx="38544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="" xmlns:a16="http://schemas.microsoft.com/office/drawing/2014/main" id="{AEF81B81-0013-DA82-B16E-EB4DCC615A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508" y="1107155"/>
            <a:ext cx="623745" cy="623745"/>
          </a:xfrm>
          <a:prstGeom prst="rect">
            <a:avLst/>
          </a:prstGeom>
        </p:spPr>
      </p:pic>
      <p:sp>
        <p:nvSpPr>
          <p:cNvPr id="27" name="Pětiúhelník 26"/>
          <p:cNvSpPr/>
          <p:nvPr/>
        </p:nvSpPr>
        <p:spPr>
          <a:xfrm>
            <a:off x="5641171" y="1371812"/>
            <a:ext cx="1617554" cy="360040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A-35 </a:t>
            </a:r>
            <a:r>
              <a:rPr lang="cs-CZ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36" name="TextovéPole 35"/>
          <p:cNvSpPr txBox="1"/>
          <p:nvPr/>
        </p:nvSpPr>
        <p:spPr>
          <a:xfrm>
            <a:off x="4662258" y="1041448"/>
            <a:ext cx="862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Wifi </a:t>
            </a:r>
          </a:p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Bluetooth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připojení s možností ovládání přes aplikaci hOn</a:t>
            </a:r>
          </a:p>
        </p:txBody>
      </p:sp>
      <p:sp>
        <p:nvSpPr>
          <p:cNvPr id="37" name="TextovéPole 36"/>
          <p:cNvSpPr txBox="1"/>
          <p:nvPr/>
        </p:nvSpPr>
        <p:spPr>
          <a:xfrm>
            <a:off x="4653512" y="3657218"/>
            <a:ext cx="92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Antibakteriální ošetření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zásuvky na prášek a těsnění</a:t>
            </a:r>
          </a:p>
        </p:txBody>
      </p:sp>
      <p:sp>
        <p:nvSpPr>
          <p:cNvPr id="38" name="TextovéPole 37"/>
          <p:cNvSpPr txBox="1"/>
          <p:nvPr/>
        </p:nvSpPr>
        <p:spPr>
          <a:xfrm>
            <a:off x="4634397" y="1988840"/>
            <a:ext cx="897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Motion Motor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motor umístěný přímo na bubnu bez použití řemenu, tichý chod </a:t>
            </a:r>
          </a:p>
        </p:txBody>
      </p:sp>
      <p:pic>
        <p:nvPicPr>
          <p:cNvPr id="39" name="Obrázek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8" y="2862358"/>
            <a:ext cx="720000" cy="720000"/>
          </a:xfrm>
          <a:prstGeom prst="rect">
            <a:avLst/>
          </a:prstGeom>
        </p:spPr>
      </p:pic>
      <p:sp>
        <p:nvSpPr>
          <p:cNvPr id="41" name="TextovéPole 40"/>
          <p:cNvSpPr txBox="1"/>
          <p:nvPr/>
        </p:nvSpPr>
        <p:spPr>
          <a:xfrm>
            <a:off x="4671887" y="2937138"/>
            <a:ext cx="837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Flexy Time – </a:t>
            </a:r>
            <a:r>
              <a:rPr lang="pl-PL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Úspora času/ Úspora energie / Intenzivní</a:t>
            </a: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397" y="3574727"/>
            <a:ext cx="720000" cy="720000"/>
          </a:xfrm>
          <a:prstGeom prst="rect">
            <a:avLst/>
          </a:prstGeom>
        </p:spPr>
      </p:pic>
      <p:sp>
        <p:nvSpPr>
          <p:cNvPr id="44" name="TextovéPole 43"/>
          <p:cNvSpPr txBox="1"/>
          <p:nvPr/>
        </p:nvSpPr>
        <p:spPr>
          <a:xfrm>
            <a:off x="4636782" y="5499229"/>
            <a:ext cx="897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Pillow Drum –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šetrný buben s polštářkovými výstupky pro jemné zacházení s prádlem</a:t>
            </a:r>
          </a:p>
        </p:txBody>
      </p:sp>
      <p:pic>
        <p:nvPicPr>
          <p:cNvPr id="45" name="Obrázek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14" y="5517312"/>
            <a:ext cx="720000" cy="720000"/>
          </a:xfrm>
          <a:prstGeom prst="rect">
            <a:avLst/>
          </a:prstGeom>
        </p:spPr>
      </p:pic>
      <p:sp>
        <p:nvSpPr>
          <p:cNvPr id="47" name="TextovéPole 46"/>
          <p:cNvSpPr txBox="1"/>
          <p:nvPr/>
        </p:nvSpPr>
        <p:spPr>
          <a:xfrm>
            <a:off x="4611569" y="4470211"/>
            <a:ext cx="92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Refresh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osvěží </a:t>
            </a:r>
            <a:r>
              <a:rPr lang="cs-CZ" sz="800" dirty="0">
                <a:latin typeface="Arial" charset="0"/>
                <a:cs typeface="Arial" panose="020B0604020202020204" pitchFamily="34" charset="0"/>
              </a:rPr>
              <a:t>oblečení a zbavuje zápachu, desinfikuje a sterilizuje</a:t>
            </a:r>
          </a:p>
        </p:txBody>
      </p:sp>
      <p:pic>
        <p:nvPicPr>
          <p:cNvPr id="48" name="Obrázek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91" y="4509200"/>
            <a:ext cx="720000" cy="720000"/>
          </a:xfrm>
          <a:prstGeom prst="rect">
            <a:avLst/>
          </a:prstGeom>
        </p:spPr>
      </p:pic>
      <p:pic>
        <p:nvPicPr>
          <p:cNvPr id="29" name="Obrázek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88" y="1971149"/>
            <a:ext cx="720000" cy="720000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5608550" y="998330"/>
            <a:ext cx="30508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En. účinnost praní je o </a:t>
            </a:r>
            <a:r>
              <a:rPr lang="cs-CZ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35 </a:t>
            </a:r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% úspornější než třída A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0" t="9051" r="21651" b="12201"/>
          <a:stretch/>
        </p:blipFill>
        <p:spPr>
          <a:xfrm>
            <a:off x="5616373" y="1859113"/>
            <a:ext cx="1915396" cy="266027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9" t="651" r="1701" b="89899"/>
          <a:stretch/>
        </p:blipFill>
        <p:spPr>
          <a:xfrm>
            <a:off x="8344749" y="1216482"/>
            <a:ext cx="648072" cy="64807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239" y="1925155"/>
            <a:ext cx="1244670" cy="24893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829146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795BD839E46F24EB4770DF09025A07F" ma:contentTypeVersion="11" ma:contentTypeDescription="Vytvoří nový dokument" ma:contentTypeScope="" ma:versionID="899d58e324f7d2ad8dbbf30f92ba481f">
  <xsd:schema xmlns:xsd="http://www.w3.org/2001/XMLSchema" xmlns:xs="http://www.w3.org/2001/XMLSchema" xmlns:p="http://schemas.microsoft.com/office/2006/metadata/properties" xmlns:ns3="a09af93a-bc92-4cce-8ba3-c8fdbed82e22" xmlns:ns4="b4af0723-3826-4aee-ba08-906e8dce3040" targetNamespace="http://schemas.microsoft.com/office/2006/metadata/properties" ma:root="true" ma:fieldsID="8ecc31191407e2209a8b26e29ff69bbb" ns3:_="" ns4:_="">
    <xsd:import namespace="a09af93a-bc92-4cce-8ba3-c8fdbed82e22"/>
    <xsd:import namespace="b4af0723-3826-4aee-ba08-906e8dce30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af93a-bc92-4cce-8ba3-c8fdbed82e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f0723-3826-4aee-ba08-906e8dce30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38943F7-9869-47ED-98D3-9740D3D8EE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DD55FB-A287-496D-995F-BEB9B7F590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9af93a-bc92-4cce-8ba3-c8fdbed82e22"/>
    <ds:schemaRef ds:uri="b4af0723-3826-4aee-ba08-906e8dce30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1747CF-528E-4FB1-8821-D297DBD7BA7C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a09af93a-bc92-4cce-8ba3-c8fdbed82e22"/>
    <ds:schemaRef ds:uri="b4af0723-3826-4aee-ba08-906e8dce304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2455</TotalTime>
  <Words>131</Words>
  <Application>Microsoft Office PowerPoint</Application>
  <PresentationFormat>Předvádění na obrazovce (4:3)</PresentationFormat>
  <Paragraphs>60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290</cp:revision>
  <cp:lastPrinted>2025-07-01T09:17:14Z</cp:lastPrinted>
  <dcterms:created xsi:type="dcterms:W3CDTF">2015-07-16T11:02:07Z</dcterms:created>
  <dcterms:modified xsi:type="dcterms:W3CDTF">2026-01-19T13:35:46Z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0x010100C795BD839E46F24EB4770DF09025A07F</vt:lpwstr>
  </property>
</Properties>
</file>