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57" r:id="rId2"/>
  </p:sldIdLst>
  <p:sldSz cx="9144000" cy="6858000" type="screen4x3"/>
  <p:notesSz cx="6858000" cy="994568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78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  <p15:guide id="3" orient="horz" pos="1389" userDrawn="1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47" autoAdjust="0"/>
    <p:restoredTop sz="95394" autoAdjust="0"/>
  </p:normalViewPr>
  <p:slideViewPr>
    <p:cSldViewPr snapToGrid="0">
      <p:cViewPr varScale="1">
        <p:scale>
          <a:sx n="85" d="100"/>
          <a:sy n="85" d="100"/>
        </p:scale>
        <p:origin x="1406" y="62"/>
      </p:cViewPr>
      <p:guideLst>
        <p:guide orient="horz" pos="2478"/>
        <p:guide orient="horz" pos="2160"/>
        <p:guide orient="horz" pos="1389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11.12.2024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7337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11.12.2024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0866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11.12.2024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89827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414536" y="410412"/>
            <a:ext cx="7772400" cy="576064"/>
          </a:xfrm>
          <a:prstGeom prst="rect">
            <a:avLst/>
          </a:prstGeom>
        </p:spPr>
        <p:txBody>
          <a:bodyPr anchor="t"/>
          <a:lstStyle>
            <a:lvl1pPr algn="l">
              <a:defRPr sz="2400" b="1" cap="all" baseline="0">
                <a:solidFill>
                  <a:srgbClr val="CC0000"/>
                </a:solidFill>
                <a:latin typeface="Gotham Narrow Bold" pitchFamily="50" charset="0"/>
              </a:defRPr>
            </a:lvl1pPr>
          </a:lstStyle>
          <a:p>
            <a:r>
              <a:rPr lang="cs-CZ" dirty="0" smtClean="0"/>
              <a:t>Kliknutím lze upravit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20284" y="1170254"/>
            <a:ext cx="8517700" cy="37827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0">
                <a:solidFill>
                  <a:srgbClr val="CC0000"/>
                </a:solidFill>
                <a:latin typeface="Gotham Narrow Light" pitchFamily="50" charset="0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pic>
        <p:nvPicPr>
          <p:cNvPr id="7" name="bolloH.png"/>
          <p:cNvPicPr/>
          <p:nvPr userDrawn="1"/>
        </p:nvPicPr>
        <p:blipFill>
          <a:blip r:embed="rId2" cstate="print">
            <a:alphaModFix amt="50277"/>
            <a:extLst/>
          </a:blip>
          <a:srcRect l="24242" t="42040"/>
          <a:stretch>
            <a:fillRect/>
          </a:stretch>
        </p:blipFill>
        <p:spPr>
          <a:xfrm>
            <a:off x="-16423" y="-27383"/>
            <a:ext cx="3148264" cy="2352183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Segnaposto testo 2"/>
          <p:cNvSpPr>
            <a:spLocks noGrp="1"/>
          </p:cNvSpPr>
          <p:nvPr>
            <p:ph type="body" idx="14" hasCustomPrompt="1"/>
          </p:nvPr>
        </p:nvSpPr>
        <p:spPr>
          <a:xfrm>
            <a:off x="467544" y="2420888"/>
            <a:ext cx="3600400" cy="4176464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600" b="0" i="0">
                <a:solidFill>
                  <a:schemeClr val="tx1">
                    <a:lumMod val="50000"/>
                    <a:lumOff val="50000"/>
                  </a:schemeClr>
                </a:solidFill>
                <a:latin typeface="Gotham Narrow Medium"/>
                <a:cs typeface="Gotham Narrow Medium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883245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11.12.2024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2269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11.12.2024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6662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11.12.2024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463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11.12.2024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5886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11.12.2024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2310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11.12.2024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9472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11.12.2024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8632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11.12.2024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8261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200C46-D848-4F40-BD5D-C53C2B13DC1D}" type="datetimeFigureOut">
              <a:rPr lang="cs-CZ" smtClean="0"/>
              <a:t>11.12.2024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8230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emf"/><Relationship Id="rId10" Type="http://schemas.openxmlformats.org/officeDocument/2006/relationships/image" Target="../media/image10.pn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2" descr="L:\marketing\L O G O\HOOVER\logo Hoover 2014\logo_hoover Bi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2793" y="5922000"/>
            <a:ext cx="961207" cy="9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65" y="-15240"/>
            <a:ext cx="8955193" cy="928255"/>
          </a:xfrm>
        </p:spPr>
        <p:txBody>
          <a:bodyPr>
            <a:normAutofit fontScale="90000"/>
          </a:bodyPr>
          <a:lstStyle/>
          <a:p>
            <a:pPr lvl="0">
              <a:lnSpc>
                <a:spcPct val="100000"/>
              </a:lnSpc>
            </a:pPr>
            <a:r>
              <a:rPr lang="cs-CZ" sz="2700" dirty="0" smtClean="0">
                <a:latin typeface="Arial" panose="020B0604020202020204" pitchFamily="34" charset="0"/>
                <a:cs typeface="Arial" panose="020B0604020202020204" pitchFamily="34" charset="0"/>
              </a:rPr>
              <a:t>THO286TM5-S</a:t>
            </a:r>
            <a:r>
              <a:rPr lang="cs-CZ" sz="27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27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1400" b="0" cap="none" dirty="0" smtClean="0">
                <a:solidFill>
                  <a:prstClr val="black"/>
                </a:solidFill>
                <a:latin typeface="Arial" charset="0"/>
              </a:rPr>
              <a:t>Vrchem </a:t>
            </a:r>
            <a:r>
              <a:rPr lang="cs-CZ" altLang="cs-CZ" sz="1400" b="0" cap="none" dirty="0">
                <a:solidFill>
                  <a:prstClr val="black"/>
                </a:solidFill>
                <a:latin typeface="Arial" charset="0"/>
              </a:rPr>
              <a:t>plněná automatická pračka </a:t>
            </a:r>
            <a:r>
              <a:rPr lang="cs-CZ" altLang="cs-CZ" sz="1400" b="0" cap="none" dirty="0" smtClean="0">
                <a:solidFill>
                  <a:srgbClr val="C00000"/>
                </a:solidFill>
                <a:latin typeface="Arial" charset="0"/>
                <a:ea typeface="+mn-ea"/>
                <a:cs typeface="+mn-cs"/>
              </a:rPr>
              <a:t>H-</a:t>
            </a:r>
            <a:r>
              <a:rPr lang="cs-CZ" altLang="cs-CZ" sz="1400" b="0" cap="none" dirty="0" smtClean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t>WASH </a:t>
            </a:r>
            <a:r>
              <a:rPr lang="cs-CZ" altLang="cs-CZ" sz="1400" b="0" cap="none" dirty="0" smtClean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t>500 </a:t>
            </a:r>
            <a:r>
              <a:rPr lang="cs-CZ" altLang="cs-CZ" sz="1400" b="0" cap="none" dirty="0" smtClean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t/>
            </a:r>
            <a:br>
              <a:rPr lang="cs-CZ" altLang="cs-CZ" sz="1400" b="0" cap="none" dirty="0" smtClean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</a:br>
            <a:r>
              <a:rPr lang="cs-CZ" altLang="cs-CZ" sz="1400" b="0" cap="none" dirty="0">
                <a:solidFill>
                  <a:srgbClr val="C00000"/>
                </a:solidFill>
                <a:latin typeface="Arial" charset="0"/>
              </a:rPr>
              <a:t>Wifi + Bluetooth připojení, aplikace </a:t>
            </a:r>
            <a:r>
              <a:rPr lang="cs-CZ" altLang="cs-CZ" sz="1400" b="0" cap="none" dirty="0" smtClean="0">
                <a:solidFill>
                  <a:srgbClr val="C00000"/>
                </a:solidFill>
                <a:latin typeface="Arial" charset="0"/>
              </a:rPr>
              <a:t>hOn, </a:t>
            </a:r>
            <a:r>
              <a:rPr lang="cs-CZ" altLang="cs-CZ" sz="1400" b="0" cap="none" dirty="0" smtClean="0">
                <a:solidFill>
                  <a:srgbClr val="C00000"/>
                </a:solidFill>
                <a:latin typeface="Arial" charset="0"/>
              </a:rPr>
              <a:t>All </a:t>
            </a:r>
            <a:r>
              <a:rPr lang="cs-CZ" altLang="cs-CZ" sz="1400" b="0" cap="none" dirty="0">
                <a:solidFill>
                  <a:srgbClr val="C00000"/>
                </a:solidFill>
                <a:latin typeface="Arial" charset="0"/>
              </a:rPr>
              <a:t>In </a:t>
            </a:r>
            <a:r>
              <a:rPr lang="cs-CZ" altLang="cs-CZ" sz="1400" b="0" cap="none" dirty="0" smtClean="0">
                <a:solidFill>
                  <a:srgbClr val="C00000"/>
                </a:solidFill>
                <a:latin typeface="Arial" charset="0"/>
              </a:rPr>
              <a:t>One 59 min, 4 rychlé cykly do 1 hod, dotykový </a:t>
            </a:r>
            <a:r>
              <a:rPr lang="cs-CZ" altLang="cs-CZ" sz="1400" b="0" cap="none" dirty="0" smtClean="0">
                <a:solidFill>
                  <a:srgbClr val="C00000"/>
                </a:solidFill>
                <a:latin typeface="Arial" charset="0"/>
                <a:ea typeface="+mn-ea"/>
                <a:cs typeface="+mn-cs"/>
              </a:rPr>
              <a:t>displej, invertorový motor</a:t>
            </a:r>
            <a:endParaRPr lang="cs-CZ" altLang="cs-CZ" sz="1400" b="0" cap="none" dirty="0">
              <a:solidFill>
                <a:srgbClr val="C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11" name="Zástupný symbol pro text 3"/>
          <p:cNvSpPr>
            <a:spLocks noGrp="1"/>
          </p:cNvSpPr>
          <p:nvPr>
            <p:ph type="body" idx="14"/>
          </p:nvPr>
        </p:nvSpPr>
        <p:spPr>
          <a:xfrm>
            <a:off x="0" y="785618"/>
            <a:ext cx="4122420" cy="6072382"/>
          </a:xfrm>
        </p:spPr>
        <p:txBody>
          <a:bodyPr anchor="t">
            <a:noAutofit/>
          </a:bodyPr>
          <a:lstStyle/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  <a:cs typeface="+mn-cs"/>
              </a:rPr>
              <a:t>Hlavní vlastnosti (Nařízení v přenesené pravomoci: (EU) 2019/2014)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Třída energetické účinnosti		A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Jmenovitá kapacita (kg)		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  <a:cs typeface="+mn-cs"/>
              </a:rPr>
              <a:t>8</a:t>
            </a:r>
            <a:endParaRPr lang="cs-CZ" altLang="cs-CZ" sz="800" dirty="0">
              <a:solidFill>
                <a:schemeClr val="tx1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Spotřeba energie na 1 cyklus programu Eco 40-60 (kWh) 	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  <a:cs typeface="+mn-cs"/>
              </a:rPr>
              <a:t>0,472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schemeClr val="tx1"/>
                </a:solidFill>
                <a:latin typeface="Arial" charset="0"/>
                <a:cs typeface="+mn-cs"/>
              </a:rPr>
              <a:t>Spotřeba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energie na 100 cyklů programu Eco 40-60 (kWh)	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  <a:cs typeface="+mn-cs"/>
              </a:rPr>
              <a:t>47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schemeClr val="tx1"/>
                </a:solidFill>
                <a:latin typeface="Arial" charset="0"/>
                <a:cs typeface="+mn-cs"/>
              </a:rPr>
              <a:t>Spotřeba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vody na 1 cyklus v programu Eco 40-60 (l) 	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  <a:cs typeface="+mn-cs"/>
              </a:rPr>
              <a:t>44</a:t>
            </a:r>
            <a:endParaRPr lang="cs-CZ" altLang="cs-CZ" sz="800" dirty="0">
              <a:solidFill>
                <a:schemeClr val="tx1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Otáčky při odstřeďování (ot./min)		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  <a:cs typeface="+mn-cs"/>
              </a:rPr>
              <a:t>1151</a:t>
            </a:r>
            <a:endParaRPr lang="cs-CZ" altLang="cs-CZ" sz="800" dirty="0">
              <a:solidFill>
                <a:schemeClr val="tx1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Třída účinnosti sušení odstřeďováním		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  <a:cs typeface="+mn-cs"/>
              </a:rPr>
              <a:t>B</a:t>
            </a:r>
            <a:endParaRPr lang="cs-CZ" altLang="cs-CZ" sz="800" dirty="0">
              <a:solidFill>
                <a:schemeClr val="tx1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Trvání programu Eco 40-60 (h:min)		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  <a:cs typeface="+mn-cs"/>
              </a:rPr>
              <a:t>3:38</a:t>
            </a:r>
            <a:endParaRPr lang="cs-CZ" altLang="cs-CZ" sz="800" dirty="0">
              <a:solidFill>
                <a:schemeClr val="tx1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Úroveň emisí hluku ve fázi odstřeďování (dB(A) re 1 pW) 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  <a:cs typeface="+mn-cs"/>
              </a:rPr>
              <a:t>	77</a:t>
            </a:r>
            <a:endParaRPr lang="cs-CZ" altLang="cs-CZ" sz="800" dirty="0">
              <a:solidFill>
                <a:schemeClr val="tx1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Emisní třída hluku šířeného vzduchem při odstřeďování	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  <a:cs typeface="+mn-cs"/>
              </a:rPr>
              <a:t>C</a:t>
            </a:r>
            <a:endParaRPr lang="cs-CZ" altLang="cs-CZ" sz="800" dirty="0">
              <a:solidFill>
                <a:schemeClr val="tx1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b="1" dirty="0" smtClean="0">
              <a:solidFill>
                <a:prstClr val="black"/>
              </a:solidFill>
              <a:latin typeface="Arial" charset="0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Technologie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Technologie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Wifi + Bluetooth připojení </a:t>
            </a: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-  možnost bezdotykového připojení k Wifi a ovládání pračky přes aplikaci hOn se širokou škálou dodatečných informací a funkcí.</a:t>
            </a:r>
            <a:endParaRPr lang="cs-CZ" altLang="cs-CZ" sz="800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Funkce naskenování štítků oblečení a možnost vytvoření virtuálního šatníku.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      Aplikace hOn navrhne nejlepší program pro péči o vaše oděvy.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Kompatibilní s hlasovými aplikacemi Alexa (Amazon) a Google (v angličtině)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 smtClean="0">
                <a:solidFill>
                  <a:schemeClr val="tx1"/>
                </a:solidFill>
                <a:latin typeface="Arial" charset="0"/>
              </a:rPr>
              <a:t>All </a:t>
            </a:r>
            <a:r>
              <a:rPr lang="cs-CZ" altLang="cs-CZ" sz="800" b="1" dirty="0">
                <a:solidFill>
                  <a:schemeClr val="tx1"/>
                </a:solidFill>
                <a:latin typeface="Arial" charset="0"/>
              </a:rPr>
              <a:t>In One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- patentovaný systém rozpouštění pracího prášku spolu s vodou ve speciální komoře a následné kropení prádla touto pěnou během praní. Snížení času praní na 59 min. Zvýšení účinnosti praní i při nízkých teplotách 20°C. Snížení energie. Možnost prát bílé a barevné prádlo dohromady.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 smtClean="0">
                <a:solidFill>
                  <a:schemeClr val="tx1"/>
                </a:solidFill>
                <a:latin typeface="Arial" charset="0"/>
              </a:rPr>
              <a:t>4 rychlé cykly do 1 hodiny</a:t>
            </a:r>
            <a:endParaRPr lang="cs-CZ" altLang="cs-CZ" sz="800" b="1" dirty="0">
              <a:solidFill>
                <a:schemeClr val="tx1"/>
              </a:solidFill>
              <a:latin typeface="Arial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endParaRPr lang="cs-CZ" altLang="cs-CZ" sz="800" b="1" dirty="0" smtClean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Programy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	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16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programů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základních +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Wifi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Bavlna,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Eco 40 – 60°C,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Vlna a ruční praní, 20 °C, Syntetika a barevné, Odčerpání a odstředění, Máchání, Sportovní, Jemná péče, Osvěžení, Antialergenní 60 °C, Rychlý 14, 30, 44 min, All In One 59 min, Extra Péče, Wifi</a:t>
            </a:r>
            <a:endParaRPr lang="cs-CZ" altLang="cs-CZ" sz="800" dirty="0" smtClean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	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Funkce</a:t>
            </a:r>
            <a:endParaRPr lang="cs-CZ" altLang="cs-CZ" sz="800" b="1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Nastavení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otáček 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odstřeďování a teploty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praní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, </a:t>
            </a:r>
            <a:r>
              <a:rPr lang="cs-CZ" altLang="cs-CZ" sz="800" b="1" dirty="0" smtClean="0">
                <a:solidFill>
                  <a:schemeClr val="tx1"/>
                </a:solidFill>
                <a:latin typeface="Arial" charset="0"/>
              </a:rPr>
              <a:t>Snadné žehlení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, Odložený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start 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až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24 hod, 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Předpírka, Přídavné máchání, Hygienický +, Nastavení úrovně znečištění (3)/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Rychlé praní (14, 30, 44 min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), Aktivní praní, Noční, Čištění bubnu, Zablokování 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tlačítek, Ukazatel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zůstatkového 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času</a:t>
            </a:r>
          </a:p>
          <a:p>
            <a:pPr>
              <a:spcBef>
                <a:spcPct val="0"/>
              </a:spcBef>
            </a:pPr>
            <a:endParaRPr lang="cs-CZ" altLang="cs-CZ" sz="800" b="1" dirty="0">
              <a:solidFill>
                <a:schemeClr val="tx1"/>
              </a:solidFill>
              <a:latin typeface="Arial" charset="0"/>
              <a:cs typeface="+mn-cs"/>
            </a:endParaRP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Bezpečnost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	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Bezpečnostní zámek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dveří/ Ochrana proti úniku vody a proti přepěnění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b="1" dirty="0" smtClean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Konstrukce</a:t>
            </a:r>
            <a:endParaRPr lang="cs-CZ" altLang="cs-CZ" sz="800" b="1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6místný dotykový </a:t>
            </a: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digitální </a:t>
            </a: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displej v CZ i SK</a:t>
            </a:r>
            <a:endParaRPr lang="cs-CZ" altLang="cs-CZ" sz="800" b="1" dirty="0" smtClean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Invertorový motor – tichý chod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Objem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bubnu 46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l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Materiál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bubnu Nerez/ vany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Silitech/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Panty dvířek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vlevo/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Průměr plnícího otvoru 35 cm / Úhel otevírání dvířek 180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°;</a:t>
            </a: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Gentle Touch – </a:t>
            </a: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pomalé otevírání dvířek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4126078" y="1067303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5678604" y="1067314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2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0406" y="4977368"/>
            <a:ext cx="720000" cy="720000"/>
          </a:xfrm>
          <a:prstGeom prst="rect">
            <a:avLst/>
          </a:prstGeom>
        </p:spPr>
      </p:pic>
      <p:sp>
        <p:nvSpPr>
          <p:cNvPr id="33" name="TextBox 22"/>
          <p:cNvSpPr txBox="1"/>
          <p:nvPr/>
        </p:nvSpPr>
        <p:spPr>
          <a:xfrm>
            <a:off x="4914901" y="5037460"/>
            <a:ext cx="7267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Pomalé otevírání dvířek bubnu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39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5380" y="1036967"/>
            <a:ext cx="720000" cy="720000"/>
          </a:xfrm>
          <a:prstGeom prst="rect">
            <a:avLst/>
          </a:prstGeom>
        </p:spPr>
      </p:pic>
      <p:sp>
        <p:nvSpPr>
          <p:cNvPr id="40" name="TextBox 22"/>
          <p:cNvSpPr txBox="1"/>
          <p:nvPr/>
        </p:nvSpPr>
        <p:spPr>
          <a:xfrm>
            <a:off x="4947079" y="1140816"/>
            <a:ext cx="73518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Wifi </a:t>
            </a:r>
          </a:p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Bluetooth připojení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23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886" y="1829447"/>
            <a:ext cx="720000" cy="720000"/>
          </a:xfrm>
          <a:prstGeom prst="rect">
            <a:avLst/>
          </a:prstGeom>
        </p:spPr>
      </p:pic>
      <p:pic>
        <p:nvPicPr>
          <p:cNvPr id="27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026" y="2591447"/>
            <a:ext cx="720000" cy="720000"/>
          </a:xfrm>
          <a:prstGeom prst="rect">
            <a:avLst/>
          </a:prstGeom>
        </p:spPr>
      </p:pic>
      <p:sp>
        <p:nvSpPr>
          <p:cNvPr id="28" name="TextBox 22"/>
          <p:cNvSpPr txBox="1"/>
          <p:nvPr/>
        </p:nvSpPr>
        <p:spPr>
          <a:xfrm>
            <a:off x="4920185" y="2659981"/>
            <a:ext cx="755071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Hygienická péče </a:t>
            </a:r>
            <a:endParaRPr lang="cs-CZ" sz="7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bavlněné </a:t>
            </a:r>
          </a:p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dětské </a:t>
            </a:r>
          </a:p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prádlo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34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9411" y="3414663"/>
            <a:ext cx="720000" cy="720000"/>
          </a:xfrm>
          <a:prstGeom prst="rect">
            <a:avLst/>
          </a:prstGeom>
        </p:spPr>
      </p:pic>
      <p:sp>
        <p:nvSpPr>
          <p:cNvPr id="42" name="TextBox 22"/>
          <p:cNvSpPr txBox="1"/>
          <p:nvPr/>
        </p:nvSpPr>
        <p:spPr>
          <a:xfrm>
            <a:off x="4942544" y="3526120"/>
            <a:ext cx="720435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Stahování více než 40 cyklů</a:t>
            </a:r>
            <a:endParaRPr lang="cs-CZ" sz="700" b="1" dirty="0">
              <a:solidFill>
                <a:schemeClr val="bg1"/>
              </a:solidFill>
            </a:endParaRPr>
          </a:p>
        </p:txBody>
      </p:sp>
      <p:sp>
        <p:nvSpPr>
          <p:cNvPr id="35" name="Obdélník 34"/>
          <p:cNvSpPr/>
          <p:nvPr/>
        </p:nvSpPr>
        <p:spPr>
          <a:xfrm>
            <a:off x="5707536" y="4941168"/>
            <a:ext cx="343646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31020184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endParaRPr lang="cs-CZ" altLang="cs-CZ" sz="800" dirty="0" smtClean="0">
              <a:solidFill>
                <a:prstClr val="black"/>
              </a:solidFill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8059019093963</a:t>
            </a: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latin typeface="Arial" charset="0"/>
              </a:rPr>
              <a:t>Bílá s šedivým madlem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výrobku v x š x h (mm)	860 x 410 x 600</a:t>
            </a:r>
            <a:endParaRPr lang="cs-CZ" altLang="cs-CZ" sz="800" b="1" dirty="0" smtClean="0">
              <a:solidFill>
                <a:prstClr val="black"/>
              </a:solidFill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Čistá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59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890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480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650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60,5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49" name="TextBox 22"/>
          <p:cNvSpPr txBox="1"/>
          <p:nvPr/>
        </p:nvSpPr>
        <p:spPr>
          <a:xfrm>
            <a:off x="4939531" y="1982016"/>
            <a:ext cx="755071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Invertorový motor – tichý chod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57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027" y="4196058"/>
            <a:ext cx="720000" cy="720000"/>
          </a:xfrm>
          <a:prstGeom prst="rect">
            <a:avLst/>
          </a:prstGeom>
        </p:spPr>
      </p:pic>
      <p:sp>
        <p:nvSpPr>
          <p:cNvPr id="58" name="TextBox 22"/>
          <p:cNvSpPr txBox="1"/>
          <p:nvPr/>
        </p:nvSpPr>
        <p:spPr>
          <a:xfrm>
            <a:off x="4901731" y="4258535"/>
            <a:ext cx="7775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 In One</a:t>
            </a:r>
          </a:p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praní při 20° s účinností jako při 40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44" name="Obrázek 4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4749" y="2579888"/>
            <a:ext cx="720000" cy="720000"/>
          </a:xfrm>
          <a:prstGeom prst="flowChartConnector">
            <a:avLst/>
          </a:prstGeom>
        </p:spPr>
      </p:pic>
      <p:pic>
        <p:nvPicPr>
          <p:cNvPr id="46" name="Obrázek 45"/>
          <p:cNvPicPr>
            <a:picLocks noChangeAspect="1"/>
          </p:cNvPicPr>
          <p:nvPr/>
        </p:nvPicPr>
        <p:blipFill rotWithShape="1">
          <a:blip r:embed="rId5"/>
          <a:srcRect l="23230" t="15985" r="15118" b="12205"/>
          <a:stretch/>
        </p:blipFill>
        <p:spPr>
          <a:xfrm>
            <a:off x="4169667" y="4958395"/>
            <a:ext cx="720000" cy="720000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50" name="Obrázek 49"/>
          <p:cNvPicPr>
            <a:picLocks noChangeAspect="1"/>
          </p:cNvPicPr>
          <p:nvPr/>
        </p:nvPicPr>
        <p:blipFill rotWithShape="1">
          <a:blip r:embed="rId6"/>
          <a:srcRect l="24223" t="48737" r="67516" b="36453"/>
          <a:stretch/>
        </p:blipFill>
        <p:spPr>
          <a:xfrm>
            <a:off x="4155163" y="3409799"/>
            <a:ext cx="720000" cy="720001"/>
          </a:xfrm>
          <a:prstGeom prst="flowChartConnector">
            <a:avLst/>
          </a:prstGeom>
        </p:spPr>
      </p:pic>
      <p:pic>
        <p:nvPicPr>
          <p:cNvPr id="51" name="Immagine 19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11" t="7589" r="7450" b="7848"/>
          <a:stretch/>
        </p:blipFill>
        <p:spPr>
          <a:xfrm>
            <a:off x="4154321" y="4189640"/>
            <a:ext cx="720000" cy="720000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53" name="TextBox 22"/>
          <p:cNvSpPr txBox="1"/>
          <p:nvPr/>
        </p:nvSpPr>
        <p:spPr>
          <a:xfrm>
            <a:off x="4914264" y="5037799"/>
            <a:ext cx="7267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Pomalé otevírání dvířek bubnu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52" name="Obrázek 5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6463" y="1825238"/>
            <a:ext cx="720000" cy="720000"/>
          </a:xfrm>
          <a:prstGeom prst="flowChartConnector">
            <a:avLst/>
          </a:prstGeom>
        </p:spPr>
      </p:pic>
      <p:sp>
        <p:nvSpPr>
          <p:cNvPr id="45" name="TextovéPole 44">
            <a:extLst>
              <a:ext uri="{FF2B5EF4-FFF2-40B4-BE49-F238E27FC236}">
                <a16:creationId xmlns=""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2019/2014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sp>
        <p:nvSpPr>
          <p:cNvPr id="13" name="TextovéPole 12"/>
          <p:cNvSpPr txBox="1"/>
          <p:nvPr/>
        </p:nvSpPr>
        <p:spPr>
          <a:xfrm>
            <a:off x="5997388" y="1199884"/>
            <a:ext cx="620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kg</a:t>
            </a:r>
            <a:endParaRPr lang="cs-CZ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45" t="11765" r="30000" b="3399"/>
          <a:stretch/>
        </p:blipFill>
        <p:spPr>
          <a:xfrm>
            <a:off x="5772657" y="1630645"/>
            <a:ext cx="1439929" cy="3278995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020" b="90327"/>
          <a:stretch/>
        </p:blipFill>
        <p:spPr>
          <a:xfrm>
            <a:off x="8143694" y="823422"/>
            <a:ext cx="719418" cy="663388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015" y="1735892"/>
            <a:ext cx="1575556" cy="315111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7" name="Obrázek 3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4015" y="1029335"/>
            <a:ext cx="720000" cy="720000"/>
          </a:xfrm>
          <a:prstGeom prst="flowChartConnector">
            <a:avLst/>
          </a:prstGeom>
        </p:spPr>
      </p:pic>
    </p:spTree>
    <p:extLst>
      <p:ext uri="{BB962C8B-B14F-4D97-AF65-F5344CB8AC3E}">
        <p14:creationId xmlns:p14="http://schemas.microsoft.com/office/powerpoint/2010/main" val="2461921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1876</TotalTime>
  <Words>57</Words>
  <Application>Microsoft Office PowerPoint</Application>
  <PresentationFormat>Předvádění na obrazovce (4:3)</PresentationFormat>
  <Paragraphs>59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Gotham Narrow Bold</vt:lpstr>
      <vt:lpstr>Gotham Narrow Light</vt:lpstr>
      <vt:lpstr>Gotham Narrow Medium</vt:lpstr>
      <vt:lpstr>Motiv Office</vt:lpstr>
      <vt:lpstr>THO286TM5-S Vrchem plněná automatická pračka H-WASH 500  Wifi + Bluetooth připojení, aplikace hOn, All In One 59 min, 4 rychlé cykly do 1 hod, dotykový displej, invertorový motor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CP70_CP50011 - SÁČKOVÝ vysavač CAPTURE</dc:title>
  <dc:creator>Martina Křižáková</dc:creator>
  <cp:lastModifiedBy>Martina Křižáková</cp:lastModifiedBy>
  <cp:revision>201</cp:revision>
  <cp:lastPrinted>2016-03-31T14:41:45Z</cp:lastPrinted>
  <dcterms:created xsi:type="dcterms:W3CDTF">2016-03-31T13:54:55Z</dcterms:created>
  <dcterms:modified xsi:type="dcterms:W3CDTF">2024-12-11T11:42:12Z</dcterms:modified>
</cp:coreProperties>
</file>