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7" autoAdjust="0"/>
    <p:restoredTop sz="95405" autoAdjust="0"/>
  </p:normalViewPr>
  <p:slideViewPr>
    <p:cSldViewPr snapToGrid="0">
      <p:cViewPr varScale="1">
        <p:scale>
          <a:sx n="85" d="100"/>
          <a:sy n="85" d="100"/>
        </p:scale>
        <p:origin x="1406" y="58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30.06.2023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g"/><Relationship Id="rId9" Type="http://schemas.openxmlformats.org/officeDocument/2006/relationships/image" Target="../media/image9.jpe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280" y="0"/>
            <a:ext cx="8808720" cy="928255"/>
          </a:xfrm>
        </p:spPr>
        <p:txBody>
          <a:bodyPr>
            <a:normAutofit fontScale="90000"/>
          </a:bodyPr>
          <a:lstStyle/>
          <a:p>
            <a:r>
              <a:rPr lang="cs-CZ" sz="2700" dirty="0" smtClean="0">
                <a:latin typeface="Arial" panose="020B0604020202020204" pitchFamily="34" charset="0"/>
                <a:cs typeface="Arial" panose="020B0604020202020204" pitchFamily="34" charset="0"/>
              </a:rPr>
              <a:t>HF 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>3C7L0W</a:t>
            </a:r>
            <a: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27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Volně stojící myčka nádobí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H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-DISH 3</a:t>
            </a:r>
            <a:r>
              <a:rPr lang="cs-CZ" altLang="cs-CZ" sz="1400" b="0" cap="none" dirty="0" smtClean="0">
                <a:solidFill>
                  <a:schemeClr val="tx1"/>
                </a:solidFill>
                <a:latin typeface="Arial" charset="0"/>
              </a:rPr>
              <a:t>00 </a:t>
            </a:r>
            <a: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  <a:t>šíře 60 cm</a:t>
            </a:r>
            <a:br>
              <a:rPr lang="cs-CZ" altLang="cs-CZ" sz="1400" b="0" cap="none" dirty="0">
                <a:solidFill>
                  <a:schemeClr val="tx1"/>
                </a:solidFill>
                <a:latin typeface="Arial" charset="0"/>
              </a:rPr>
            </a:b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Wifi + Bluetooth,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LED kontrolky, 5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programů,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13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sad,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10,9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l,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47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dB(A),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2 </a:t>
            </a:r>
            <a:r>
              <a:rPr lang="cs-CZ" altLang="cs-CZ" sz="1400" b="0" cap="none" dirty="0">
                <a:solidFill>
                  <a:srgbClr val="C00000"/>
                </a:solidFill>
                <a:latin typeface="Arial" charset="0"/>
              </a:rPr>
              <a:t>koše, Auto Open, </a:t>
            </a:r>
            <a:r>
              <a:rPr lang="cs-CZ" altLang="cs-CZ" sz="1400" b="0" cap="none" dirty="0" smtClean="0">
                <a:solidFill>
                  <a:srgbClr val="C00000"/>
                </a:solidFill>
                <a:latin typeface="Arial" charset="0"/>
              </a:rPr>
              <a:t>Speed Drive Inverter motor</a:t>
            </a:r>
            <a:endParaRPr lang="cs-CZ" altLang="cs-CZ" sz="1400" b="0" cap="none" dirty="0">
              <a:solidFill>
                <a:srgbClr val="C00000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37575" y="928255"/>
            <a:ext cx="3958518" cy="5937304"/>
          </a:xfrm>
        </p:spPr>
        <p:txBody>
          <a:bodyPr anchor="t">
            <a:noAutofit/>
          </a:bodyPr>
          <a:lstStyle/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Hlavní vlastnosti (Nařízení v přenesené pravomoci: (EU) 2019/2017)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Třída energetické účinnosti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Jmenovitá kapacita (sady nádobí)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13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 cyklus programu Eco (kWh) 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0,73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Spotřeba energie na 100 cyklů programu Eco (kWh)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73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Spotřeba vody na 1 cyklus v programu Eco (l) 	10,9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Trvání programu Eco (h:min)		3:57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Úroveň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emisí hluku šířeného vzduchem (dB(A) re 1 pW)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47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Emisní třída hluku šířeného vzduchem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C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Technologie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panose="020B0604020202020204" pitchFamily="34" charset="0"/>
              </a:rPr>
              <a:t>Kompatibilní s hlasovými aplikacemi Alexa (Amazon) a Google (pouze v ENG</a:t>
            </a:r>
            <a:r>
              <a:rPr lang="cs-CZ" altLang="cs-CZ" sz="8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)</a:t>
            </a:r>
          </a:p>
          <a:p>
            <a:pPr marL="171450" indent="-171450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Rychlý 49 min – mytí včetně sušení poloviční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náplně</a:t>
            </a:r>
            <a:endParaRPr lang="cs-CZ" altLang="cs-CZ" sz="8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Programy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programů základních +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Wifi</a:t>
            </a: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Univerzální 60°C, 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Intenzivní 75°C,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Eco</a:t>
            </a:r>
            <a:r>
              <a:rPr lang="cs-CZ" altLang="cs-CZ" sz="800" dirty="0">
                <a:solidFill>
                  <a:schemeClr val="tx1"/>
                </a:solidFill>
                <a:latin typeface="Arial" charset="0"/>
              </a:rPr>
              <a:t>, 45°C,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Rychlý 49 min – mytí včetně sušení poloviční náplně,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Opláchnutí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Funkce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Wifi,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</a:rPr>
              <a:t>Poloviční náplň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, Multifunkční tablety, Odložený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start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3, 6, 9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hod</a:t>
            </a:r>
            <a:r>
              <a:rPr lang="cs-CZ" altLang="cs-CZ" sz="800" b="1" dirty="0">
                <a:solidFill>
                  <a:schemeClr val="tx1"/>
                </a:solidFill>
                <a:latin typeface="Arial" charset="0"/>
              </a:rPr>
              <a:t>, Auto Open – Automatické otevření dvířek na konci </a:t>
            </a:r>
            <a:r>
              <a:rPr lang="cs-CZ" altLang="cs-CZ" sz="800" b="1" dirty="0" smtClean="0">
                <a:solidFill>
                  <a:schemeClr val="tx1"/>
                </a:solidFill>
                <a:latin typeface="Arial" charset="0"/>
              </a:rPr>
              <a:t>cyklu, </a:t>
            </a:r>
            <a:r>
              <a:rPr lang="cs-CZ" altLang="cs-CZ" sz="800" dirty="0" smtClean="0">
                <a:solidFill>
                  <a:schemeClr val="tx1"/>
                </a:solidFill>
                <a:latin typeface="Arial" charset="0"/>
              </a:rPr>
              <a:t>Dětská pojistka, ukazatel nedostatku soli, elektronické nastavení tvrdosti vody, nastavení zvukové signalizace, uložení posledního programu do paměti</a:t>
            </a:r>
            <a:endParaRPr lang="cs-CZ" altLang="cs-CZ" sz="800" dirty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Konstrukce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Speed Drive Inverter motor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– bezkartáčový motor s permanentním magnetem, s nejdelší životností. Nejvýkonnější a nejefektivnější technologie pohonu, která je na trhu k dispozici.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LED kontrolky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Materiál vany nerez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Tříúrovňový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filtr; Skryté topné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těleso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2 </a:t>
            </a:r>
            <a:r>
              <a:rPr lang="cs-CZ" altLang="cs-CZ" sz="800" b="1" dirty="0">
                <a:solidFill>
                  <a:prstClr val="black"/>
                </a:solidFill>
                <a:latin typeface="Arial" charset="0"/>
                <a:cs typeface="+mn-cs"/>
              </a:rPr>
              <a:t>koše;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Výklopné držáky šálku v horním koši, Držák na dlouhé kuchyňské náčiní v horním koši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Polohování horního koše;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Fixní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držáky na talíře ve spodním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koši, košíček na příbory ve spodním koši</a:t>
            </a:r>
            <a:endParaRPr lang="cs-CZ" altLang="cs-CZ" sz="800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 smtClean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b="1" dirty="0" smtClean="0">
                <a:solidFill>
                  <a:prstClr val="black"/>
                </a:solidFill>
                <a:latin typeface="Arial" charset="0"/>
                <a:cs typeface="+mn-cs"/>
              </a:rPr>
              <a:t>Bezpečnost</a:t>
            </a: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Ochrana proti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  <a:cs typeface="+mn-cs"/>
              </a:rPr>
              <a:t>přetečení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  <a:cs typeface="+mn-cs"/>
              </a:rPr>
              <a:t>Antioverflow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b="1" dirty="0">
              <a:solidFill>
                <a:prstClr val="black"/>
              </a:solidFill>
              <a:latin typeface="Arial" charset="0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26078" y="1067303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2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406" y="4302510"/>
            <a:ext cx="720000" cy="720000"/>
          </a:xfrm>
          <a:prstGeom prst="rect">
            <a:avLst/>
          </a:prstGeom>
        </p:spPr>
      </p:pic>
      <p:sp>
        <p:nvSpPr>
          <p:cNvPr id="33" name="TextBox 22"/>
          <p:cNvSpPr txBox="1"/>
          <p:nvPr/>
        </p:nvSpPr>
        <p:spPr>
          <a:xfrm>
            <a:off x="4920443" y="4321115"/>
            <a:ext cx="76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mytí včetně sušení za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min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47" y="1844454"/>
            <a:ext cx="720000" cy="720000"/>
          </a:xfrm>
          <a:prstGeom prst="rect">
            <a:avLst/>
          </a:prstGeom>
        </p:spPr>
      </p:pic>
      <p:sp>
        <p:nvSpPr>
          <p:cNvPr id="37" name="TextBox 22"/>
          <p:cNvSpPr txBox="1"/>
          <p:nvPr/>
        </p:nvSpPr>
        <p:spPr>
          <a:xfrm>
            <a:off x="4905470" y="1945541"/>
            <a:ext cx="76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Vysoký výkon,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dlouhá životnost</a:t>
            </a:r>
          </a:p>
        </p:txBody>
      </p: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714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92040" y="1157565"/>
            <a:ext cx="7521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připojení</a:t>
            </a:r>
            <a:endParaRPr lang="cs-CZ" sz="700" b="1" dirty="0">
              <a:solidFill>
                <a:schemeClr val="bg1"/>
              </a:solidFill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38172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18364" y="2786476"/>
            <a:ext cx="755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Open Automatické otevření </a:t>
            </a:r>
          </a:p>
          <a:p>
            <a:pPr algn="ctr"/>
            <a:r>
              <a:rPr lang="cs-CZ" sz="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dvířek</a:t>
            </a:r>
          </a:p>
        </p:txBody>
      </p:sp>
      <p:sp>
        <p:nvSpPr>
          <p:cNvPr id="35" name="Obdélník 34"/>
          <p:cNvSpPr/>
          <p:nvPr/>
        </p:nvSpPr>
        <p:spPr>
          <a:xfrm>
            <a:off x="5707536" y="4911264"/>
            <a:ext cx="34364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32002510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8059019070520</a:t>
            </a:r>
          </a:p>
          <a:p>
            <a:pPr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Bílá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600 x 600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6247721" y="2520733"/>
            <a:ext cx="7537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60 cm</a:t>
            </a:r>
          </a:p>
        </p:txBody>
      </p:sp>
      <p:cxnSp>
        <p:nvCxnSpPr>
          <p:cNvPr id="51" name="Přímá spojnice se šipkou 50"/>
          <p:cNvCxnSpPr/>
          <p:nvPr/>
        </p:nvCxnSpPr>
        <p:spPr>
          <a:xfrm>
            <a:off x="6372587" y="2450264"/>
            <a:ext cx="504000" cy="0"/>
          </a:xfrm>
          <a:prstGeom prst="straightConnector1">
            <a:avLst/>
          </a:prstGeom>
          <a:ln w="28575"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Obrázek 6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587" y="1695161"/>
            <a:ext cx="648000" cy="648000"/>
          </a:xfrm>
          <a:prstGeom prst="rect">
            <a:avLst/>
          </a:prstGeom>
        </p:spPr>
      </p:pic>
      <p:sp>
        <p:nvSpPr>
          <p:cNvPr id="64" name="Obdélník 63"/>
          <p:cNvSpPr/>
          <p:nvPr/>
        </p:nvSpPr>
        <p:spPr>
          <a:xfrm>
            <a:off x="5796595" y="1695161"/>
            <a:ext cx="50405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endParaRPr lang="cs-CZ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840" y="1659161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769" y="2646472"/>
            <a:ext cx="720000" cy="720000"/>
          </a:xfrm>
          <a:prstGeom prst="rect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763" y="1046269"/>
            <a:ext cx="720000" cy="720000"/>
          </a:xfrm>
          <a:prstGeom prst="flowChartConnector">
            <a:avLst/>
          </a:prstGeom>
        </p:spPr>
      </p:pic>
      <p:pic>
        <p:nvPicPr>
          <p:cNvPr id="44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34745" y="896102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452401" y="871347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608" y="878652"/>
            <a:ext cx="648000" cy="652320"/>
          </a:xfrm>
          <a:prstGeom prst="rect">
            <a:avLst/>
          </a:prstGeom>
        </p:spPr>
      </p:pic>
      <p:sp>
        <p:nvSpPr>
          <p:cNvPr id="47" name="TextovéPole 46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Obdélník 47"/>
          <p:cNvSpPr/>
          <p:nvPr/>
        </p:nvSpPr>
        <p:spPr>
          <a:xfrm>
            <a:off x="6947625" y="1941029"/>
            <a:ext cx="619468" cy="2133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10,9</a:t>
            </a:r>
            <a:endParaRPr lang="cs-CZ" sz="16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ál 15"/>
          <p:cNvSpPr/>
          <p:nvPr/>
        </p:nvSpPr>
        <p:spPr>
          <a:xfrm>
            <a:off x="4159854" y="1844454"/>
            <a:ext cx="720000" cy="720000"/>
          </a:xfrm>
          <a:prstGeom prst="ellipse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121109" y="1845249"/>
            <a:ext cx="837658" cy="738664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050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Speed Drive Inverter</a:t>
            </a:r>
            <a:endParaRPr lang="cs-CZ" sz="105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cs-CZ" sz="105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motor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633" y="3416008"/>
            <a:ext cx="720000" cy="720000"/>
          </a:xfrm>
          <a:prstGeom prst="flowChartConnector">
            <a:avLst/>
          </a:prstGeom>
        </p:spPr>
      </p:pic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780" y="3415065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911118" y="3563369"/>
            <a:ext cx="75507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pro multifunkční tablety</a:t>
            </a:r>
            <a:endParaRPr lang="cs-CZ" sz="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Vývojový diagram: spojnice 17"/>
          <p:cNvSpPr/>
          <p:nvPr/>
        </p:nvSpPr>
        <p:spPr>
          <a:xfrm>
            <a:off x="4154486" y="4302510"/>
            <a:ext cx="720000" cy="720000"/>
          </a:xfrm>
          <a:prstGeom prst="flowChartConnector">
            <a:avLst/>
          </a:prstGeom>
          <a:noFill/>
          <a:ln w="63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6350">
                <a:solidFill>
                  <a:schemeClr val="tx1"/>
                </a:solidFill>
              </a:ln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079535" y="4496707"/>
            <a:ext cx="837658" cy="307777"/>
          </a:xfrm>
          <a:prstGeom prst="rect">
            <a:avLst/>
          </a:prstGeom>
          <a:noFill/>
          <a:ln w="63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min</a:t>
            </a:r>
            <a:endParaRPr lang="cs-CZ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0" t="7974" r="20347" b="7059"/>
          <a:stretch/>
        </p:blipFill>
        <p:spPr>
          <a:xfrm>
            <a:off x="5749282" y="2843116"/>
            <a:ext cx="1499418" cy="208698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04" b="90065"/>
          <a:stretch/>
        </p:blipFill>
        <p:spPr>
          <a:xfrm>
            <a:off x="8268291" y="816906"/>
            <a:ext cx="692524" cy="681318"/>
          </a:xfrm>
          <a:prstGeom prst="rect">
            <a:avLst/>
          </a:prstGeom>
        </p:spPr>
      </p:pic>
      <p:pic>
        <p:nvPicPr>
          <p:cNvPr id="19" name="Obrázek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478" y="2241176"/>
            <a:ext cx="1322842" cy="26456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715</TotalTime>
  <Words>50</Words>
  <Application>Microsoft Office PowerPoint</Application>
  <PresentationFormat>Předvádění na obrazovce (4:3)</PresentationFormat>
  <Paragraphs>59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 3C7L0W Volně stojící myčka nádobí H-DISH 300 šíře 60 cm Wifi + Bluetooth, LED kontrolky, 5 programů, 13 sad, 10,9 l, 47 dB(A), 2 koše, Auto Open, Speed Drive Inverter motor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160</cp:revision>
  <cp:lastPrinted>2016-03-31T14:41:45Z</cp:lastPrinted>
  <dcterms:created xsi:type="dcterms:W3CDTF">2016-03-31T13:54:55Z</dcterms:created>
  <dcterms:modified xsi:type="dcterms:W3CDTF">2023-06-30T08:40:12Z</dcterms:modified>
</cp:coreProperties>
</file>