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30" d="100"/>
          <a:sy n="130" d="100"/>
        </p:scale>
        <p:origin x="1764" y="-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XI 4A4M4PB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I-PRO SHINE SERIES 6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Třída A, 14 sad, 9,5 l, 44 dB(A), EXTRA DRY, Příborová zásuvka,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Wash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Total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Water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Block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b="0" i="0" dirty="0">
                <a:solidFill>
                  <a:srgbClr val="231F20"/>
                </a:solidFill>
                <a:effectLst/>
                <a:highlight>
                  <a:srgbClr val="F6F7F8"/>
                </a:highlight>
                <a:latin typeface="Calibri" panose="020F0502020204030204" pitchFamily="34" charset="0"/>
              </a:rPr>
              <a:t>32901750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b="0" i="0" dirty="0">
                <a:solidFill>
                  <a:srgbClr val="231F20"/>
                </a:solidFill>
                <a:effectLst/>
                <a:highlight>
                  <a:srgbClr val="F6F7F8"/>
                </a:highlight>
                <a:latin typeface="Calibri" panose="020F0502020204030204" pitchFamily="34" charset="0"/>
              </a:rPr>
              <a:t>8059019079011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818 × 597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40,45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896 × 640 ×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42,3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91415" y="129719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sad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91415" y="1906489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803" y="1917948"/>
            <a:ext cx="537151" cy="550564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F8052148-B050-4525-8B24-DAE9783BB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822" y="2724039"/>
            <a:ext cx="397861" cy="600980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193197A2-81B9-461D-B455-C19ADA02FEC9}"/>
              </a:ext>
            </a:extLst>
          </p:cNvPr>
          <p:cNvSpPr txBox="1"/>
          <p:nvPr/>
        </p:nvSpPr>
        <p:spPr>
          <a:xfrm>
            <a:off x="4658382" y="2930278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součástí výbavy</a:t>
            </a:r>
          </a:p>
        </p:txBody>
      </p: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00E4C57E-4359-E2B6-1076-62FBE1E834BE}"/>
              </a:ext>
            </a:extLst>
          </p:cNvPr>
          <p:cNvCxnSpPr/>
          <p:nvPr/>
        </p:nvCxnSpPr>
        <p:spPr>
          <a:xfrm>
            <a:off x="6156176" y="1313212"/>
            <a:ext cx="172819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61506B69-4AFC-1FBB-DDFA-E647033FC312}"/>
              </a:ext>
            </a:extLst>
          </p:cNvPr>
          <p:cNvSpPr txBox="1"/>
          <p:nvPr/>
        </p:nvSpPr>
        <p:spPr>
          <a:xfrm>
            <a:off x="6523292" y="1010014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39D4BFA3-F415-A29C-263A-190E4526069F}"/>
              </a:ext>
            </a:extLst>
          </p:cNvPr>
          <p:cNvGrpSpPr/>
          <p:nvPr/>
        </p:nvGrpSpPr>
        <p:grpSpPr>
          <a:xfrm>
            <a:off x="4252051" y="1066841"/>
            <a:ext cx="492649" cy="643456"/>
            <a:chOff x="4154011" y="1058948"/>
            <a:chExt cx="492649" cy="643456"/>
          </a:xfrm>
        </p:grpSpPr>
        <p:grpSp>
          <p:nvGrpSpPr>
            <p:cNvPr id="44" name="Skupina 43">
              <a:extLst>
                <a:ext uri="{FF2B5EF4-FFF2-40B4-BE49-F238E27FC236}">
                  <a16:creationId xmlns:a16="http://schemas.microsoft.com/office/drawing/2014/main" id="{D3783A50-A9C1-A465-E013-84EA29884903}"/>
                </a:ext>
              </a:extLst>
            </p:cNvPr>
            <p:cNvGrpSpPr/>
            <p:nvPr/>
          </p:nvGrpSpPr>
          <p:grpSpPr>
            <a:xfrm>
              <a:off x="4157595" y="1090869"/>
              <a:ext cx="489065" cy="611535"/>
              <a:chOff x="4157595" y="1090869"/>
              <a:chExt cx="489065" cy="611535"/>
            </a:xfrm>
          </p:grpSpPr>
          <p:pic>
            <p:nvPicPr>
              <p:cNvPr id="39" name="Obrázek 38">
                <a:extLst>
                  <a:ext uri="{FF2B5EF4-FFF2-40B4-BE49-F238E27FC236}">
                    <a16:creationId xmlns:a16="http://schemas.microsoft.com/office/drawing/2014/main" id="{AD198AD5-8BA2-7D14-160B-C3FBC9DBC5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57595" y="1214745"/>
                <a:ext cx="489065" cy="487659"/>
              </a:xfrm>
              <a:prstGeom prst="rect">
                <a:avLst/>
              </a:prstGeom>
            </p:spPr>
          </p:pic>
          <p:sp>
            <p:nvSpPr>
              <p:cNvPr id="43" name="Obdélník 42">
                <a:extLst>
                  <a:ext uri="{FF2B5EF4-FFF2-40B4-BE49-F238E27FC236}">
                    <a16:creationId xmlns:a16="http://schemas.microsoft.com/office/drawing/2014/main" id="{4F822A55-C7A3-3A45-08A9-1D6EF474A206}"/>
                  </a:ext>
                </a:extLst>
              </p:cNvPr>
              <p:cNvSpPr/>
              <p:nvPr/>
            </p:nvSpPr>
            <p:spPr>
              <a:xfrm>
                <a:off x="4318606" y="1090869"/>
                <a:ext cx="302188" cy="24746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45" name="TextovéPole 44">
              <a:extLst>
                <a:ext uri="{FF2B5EF4-FFF2-40B4-BE49-F238E27FC236}">
                  <a16:creationId xmlns:a16="http://schemas.microsoft.com/office/drawing/2014/main" id="{6E88D466-EE6F-A267-176E-E8FDE36B26EF}"/>
                </a:ext>
              </a:extLst>
            </p:cNvPr>
            <p:cNvSpPr txBox="1"/>
            <p:nvPr/>
          </p:nvSpPr>
          <p:spPr>
            <a:xfrm>
              <a:off x="4154011" y="1058948"/>
              <a:ext cx="4817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4185553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" name="Obrázek 50">
            <a:extLst>
              <a:ext uri="{FF2B5EF4-FFF2-40B4-BE49-F238E27FC236}">
                <a16:creationId xmlns:a16="http://schemas.microsoft.com/office/drawing/2014/main" id="{06837C1A-5D89-4593-3C65-4FD08022D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3493" y="3526482"/>
            <a:ext cx="407948" cy="409714"/>
          </a:xfrm>
          <a:prstGeom prst="rect">
            <a:avLst/>
          </a:prstGeom>
        </p:spPr>
      </p:pic>
      <p:sp>
        <p:nvSpPr>
          <p:cNvPr id="52" name="TextovéPole 51">
            <a:extLst>
              <a:ext uri="{FF2B5EF4-FFF2-40B4-BE49-F238E27FC236}">
                <a16:creationId xmlns:a16="http://schemas.microsoft.com/office/drawing/2014/main" id="{306B8AB7-53D0-71EC-18D9-B6ABF8E505BC}"/>
              </a:ext>
            </a:extLst>
          </p:cNvPr>
          <p:cNvSpPr txBox="1"/>
          <p:nvPr/>
        </p:nvSpPr>
        <p:spPr>
          <a:xfrm>
            <a:off x="4717330" y="3609419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Skupina 53">
            <a:extLst>
              <a:ext uri="{FF2B5EF4-FFF2-40B4-BE49-F238E27FC236}">
                <a16:creationId xmlns:a16="http://schemas.microsoft.com/office/drawing/2014/main" id="{3896B3AB-75EA-AB06-0607-4848EEA02E27}"/>
              </a:ext>
            </a:extLst>
          </p:cNvPr>
          <p:cNvGrpSpPr/>
          <p:nvPr/>
        </p:nvGrpSpPr>
        <p:grpSpPr>
          <a:xfrm>
            <a:off x="0" y="937915"/>
            <a:ext cx="6804237" cy="5901019"/>
            <a:chOff x="0" y="937915"/>
            <a:chExt cx="6804237" cy="5901019"/>
          </a:xfrm>
        </p:grpSpPr>
        <p:sp>
          <p:nvSpPr>
            <p:cNvPr id="53" name="Obdélník 52">
              <a:extLst>
                <a:ext uri="{FF2B5EF4-FFF2-40B4-BE49-F238E27FC236}">
                  <a16:creationId xmlns:a16="http://schemas.microsoft.com/office/drawing/2014/main" id="{C6A9A5A8-442E-BA71-DC77-D4F03872709E}"/>
                </a:ext>
              </a:extLst>
            </p:cNvPr>
            <p:cNvSpPr/>
            <p:nvPr/>
          </p:nvSpPr>
          <p:spPr>
            <a:xfrm>
              <a:off x="0" y="6200728"/>
              <a:ext cx="6804237" cy="209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4" name="Zástupný symbol pro text 3"/>
            <p:cNvSpPr txBox="1">
              <a:spLocks/>
            </p:cNvSpPr>
            <p:nvPr/>
          </p:nvSpPr>
          <p:spPr>
            <a:xfrm>
              <a:off x="103223" y="937915"/>
              <a:ext cx="4169388" cy="5901019"/>
            </a:xfrm>
            <a:prstGeom prst="rect">
              <a:avLst/>
            </a:prstGeom>
          </p:spPr>
          <p:txBody>
            <a:bodyPr anchor="t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u="sng" dirty="0">
                  <a:latin typeface="Arial" charset="0"/>
                </a:rPr>
                <a:t>Hlavní vlastnosti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cs-CZ" sz="800" dirty="0">
                  <a:latin typeface="Arial" panose="020B0604020202020204" pitchFamily="34" charset="0"/>
                  <a:cs typeface="Arial" panose="020B0604020202020204" pitchFamily="34" charset="0"/>
                </a:rPr>
                <a:t>Nařízení v přenesené pravomoci: (EU) 2019/2017)</a:t>
              </a:r>
              <a:endParaRPr lang="cs-CZ" altLang="cs-CZ" sz="800" b="1" dirty="0"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Třída energetické účinnosti		A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Jmenovitá kapacita (sady nádobí)		14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Spotřeba energie na 1 cyklus programu </a:t>
              </a:r>
              <a:r>
                <a:rPr lang="cs-CZ" altLang="cs-CZ" sz="800" dirty="0" err="1">
                  <a:latin typeface="Arial" charset="0"/>
                </a:rPr>
                <a:t>Eco</a:t>
              </a:r>
              <a:r>
                <a:rPr lang="cs-CZ" altLang="cs-CZ" sz="800" dirty="0">
                  <a:latin typeface="Arial" charset="0"/>
                </a:rPr>
                <a:t> (kWh) 	0,54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Spotřeba energie na 100 cyklů programu </a:t>
              </a:r>
              <a:r>
                <a:rPr lang="cs-CZ" altLang="cs-CZ" sz="800" dirty="0" err="1">
                  <a:latin typeface="Arial" charset="0"/>
                </a:rPr>
                <a:t>Eco</a:t>
              </a:r>
              <a:r>
                <a:rPr lang="cs-CZ" altLang="cs-CZ" sz="800" dirty="0">
                  <a:latin typeface="Arial" charset="0"/>
                </a:rPr>
                <a:t> (kWh)	54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Spotřeba vody na 1 cyklus v programu </a:t>
              </a:r>
              <a:r>
                <a:rPr lang="cs-CZ" altLang="cs-CZ" sz="800" dirty="0" err="1">
                  <a:latin typeface="Arial" charset="0"/>
                </a:rPr>
                <a:t>Eco</a:t>
              </a:r>
              <a:r>
                <a:rPr lang="cs-CZ" altLang="cs-CZ" sz="800" dirty="0">
                  <a:latin typeface="Arial" charset="0"/>
                </a:rPr>
                <a:t> (l)	9,5	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Trvání programu </a:t>
              </a:r>
              <a:r>
                <a:rPr lang="cs-CZ" altLang="cs-CZ" sz="800" dirty="0" err="1">
                  <a:latin typeface="Arial" charset="0"/>
                </a:rPr>
                <a:t>Eco</a:t>
              </a:r>
              <a:r>
                <a:rPr lang="cs-CZ" altLang="cs-CZ" sz="800" dirty="0">
                  <a:latin typeface="Arial" charset="0"/>
                </a:rPr>
                <a:t> (</a:t>
              </a:r>
              <a:r>
                <a:rPr lang="cs-CZ" altLang="cs-CZ" sz="800" dirty="0" err="1">
                  <a:latin typeface="Arial" charset="0"/>
                </a:rPr>
                <a:t>h:min</a:t>
              </a:r>
              <a:r>
                <a:rPr lang="cs-CZ" altLang="cs-CZ" sz="800" dirty="0">
                  <a:latin typeface="Arial" charset="0"/>
                </a:rPr>
                <a:t>)		3:59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Úroveň emisí hluku šířeného vzduchem (dB(A) re 1 </a:t>
              </a:r>
              <a:r>
                <a:rPr lang="cs-CZ" altLang="cs-CZ" sz="800" dirty="0" err="1">
                  <a:latin typeface="Arial" charset="0"/>
                </a:rPr>
                <a:t>pW</a:t>
              </a:r>
              <a:r>
                <a:rPr lang="cs-CZ" altLang="cs-CZ" sz="800" dirty="0">
                  <a:latin typeface="Arial" charset="0"/>
                </a:rPr>
                <a:t>)	44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Emisní třída hluku šířeného vzduchem		B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endParaRPr lang="cs-CZ" altLang="cs-CZ" sz="800" u="sng" dirty="0">
                <a:solidFill>
                  <a:srgbClr val="FF0000"/>
                </a:solidFill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u="sng" dirty="0">
                  <a:latin typeface="Arial" charset="0"/>
                </a:rPr>
                <a:t>Programy</a:t>
              </a:r>
              <a:r>
                <a:rPr lang="cs-CZ" altLang="cs-CZ" sz="800" b="1" dirty="0">
                  <a:latin typeface="Arial" charset="0"/>
                </a:rPr>
                <a:t> 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dirty="0">
                  <a:latin typeface="Arial" charset="0"/>
                </a:rPr>
                <a:t>10 Programů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EKO 45 °C </a:t>
              </a:r>
              <a:r>
                <a:rPr lang="cs-CZ" altLang="cs-CZ" sz="800" dirty="0">
                  <a:latin typeface="Arial" charset="0"/>
                </a:rPr>
                <a:t>– Pro běžně znečištěné nádobí s optimální spotřebou vody a energie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UNIVERZÁLNÍ 60 °C </a:t>
              </a:r>
              <a:r>
                <a:rPr lang="cs-CZ" altLang="cs-CZ" sz="800" dirty="0">
                  <a:latin typeface="Arial" charset="0"/>
                </a:rPr>
                <a:t>– Vhodný pro každodenní lehce znečištěné nádobí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INTENZIVNÍ 75 °C  </a:t>
              </a:r>
              <a:r>
                <a:rPr lang="cs-CZ" altLang="cs-CZ" sz="800" dirty="0">
                  <a:latin typeface="Arial" charset="0"/>
                </a:rPr>
                <a:t>– pro silně znečištěné nádobí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SMART AI 45-50 °C </a:t>
              </a:r>
              <a:r>
                <a:rPr lang="cs-CZ" altLang="cs-CZ" sz="800" dirty="0">
                  <a:latin typeface="Arial" charset="0"/>
                </a:rPr>
                <a:t>- Program, který automaticky zvolí nejúčinnější a nejefektivnější délku a teplotu mycího cyklu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PŘEDMYTÍ</a:t>
              </a:r>
              <a:r>
                <a:rPr lang="cs-CZ" altLang="cs-CZ" sz="800" dirty="0">
                  <a:latin typeface="Arial" charset="0"/>
                </a:rPr>
                <a:t> - Krátké </a:t>
              </a:r>
              <a:r>
                <a:rPr lang="cs-CZ" altLang="cs-CZ" sz="800" dirty="0" err="1">
                  <a:latin typeface="Arial" charset="0"/>
                </a:rPr>
                <a:t>předmytí</a:t>
              </a:r>
              <a:r>
                <a:rPr lang="cs-CZ" altLang="cs-CZ" sz="800" dirty="0">
                  <a:latin typeface="Arial" charset="0"/>
                </a:rPr>
                <a:t> pro nádobí používané během dne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59 MIN 65 °C –</a:t>
              </a:r>
              <a:r>
                <a:rPr lang="cs-CZ" altLang="cs-CZ" sz="800" dirty="0">
                  <a:latin typeface="Arial" charset="0"/>
                </a:rPr>
                <a:t> Umytí a usušení nádobí za méně než 1h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RYCHLÝ 20’ 35 °C </a:t>
              </a:r>
              <a:r>
                <a:rPr lang="cs-CZ" altLang="cs-CZ" sz="800" dirty="0">
                  <a:latin typeface="Arial" charset="0"/>
                </a:rPr>
                <a:t>– </a:t>
              </a:r>
              <a:r>
                <a:rPr lang="cs-CZ" altLang="cs-CZ" sz="800" dirty="0" err="1">
                  <a:latin typeface="Arial" charset="0"/>
                </a:rPr>
                <a:t>Rychý</a:t>
              </a:r>
              <a:r>
                <a:rPr lang="cs-CZ" altLang="cs-CZ" sz="800" dirty="0">
                  <a:latin typeface="Arial" charset="0"/>
                </a:rPr>
                <a:t> program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TICHÝ 55 °C – </a:t>
              </a:r>
              <a:r>
                <a:rPr lang="cs-CZ" altLang="cs-CZ" sz="800" dirty="0">
                  <a:latin typeface="Arial" charset="0"/>
                </a:rPr>
                <a:t>Program navržený tak, aby snížil hlučnost myčky na minimum.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MYTÍ FLEX ZONE 60 °C – </a:t>
              </a:r>
              <a:r>
                <a:rPr lang="cs-CZ" altLang="cs-CZ" sz="800" dirty="0">
                  <a:latin typeface="Arial" charset="0"/>
                </a:rPr>
                <a:t>Jemnější a šetrnější proud vody v horním koši a silnější a intenzivnější proud v dolním koši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SMART AI PRO 65-75 °C </a:t>
              </a:r>
              <a:r>
                <a:rPr lang="cs-CZ" altLang="cs-CZ" sz="800" dirty="0">
                  <a:latin typeface="Arial" charset="0"/>
                </a:rPr>
                <a:t>- Automatický program pro silné znečištění a velkou náplň; 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endParaRPr lang="cs-CZ" altLang="cs-CZ" sz="800" b="1" dirty="0">
                <a:solidFill>
                  <a:srgbClr val="FF0000"/>
                </a:solidFill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u="sng" dirty="0">
                  <a:latin typeface="Arial" charset="0"/>
                </a:rPr>
                <a:t>Funkce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dirty="0" err="1">
                  <a:latin typeface="Arial" charset="0"/>
                </a:rPr>
                <a:t>WIFI+Bluetooth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– připojení a ovládání přes aplikace </a:t>
              </a:r>
              <a:r>
                <a:rPr lang="cs-CZ" altLang="cs-CZ" sz="800" dirty="0" err="1">
                  <a:latin typeface="Arial" charset="0"/>
                </a:rPr>
                <a:t>hOn</a:t>
              </a:r>
              <a:r>
                <a:rPr lang="cs-CZ" altLang="cs-CZ" sz="800" b="1" dirty="0">
                  <a:latin typeface="Arial" charset="0"/>
                </a:rPr>
                <a:t>, Odložený start 1-23 hod</a:t>
              </a:r>
              <a:r>
                <a:rPr lang="cs-CZ" altLang="cs-CZ" sz="800" dirty="0">
                  <a:latin typeface="Arial" charset="0"/>
                </a:rPr>
                <a:t>,</a:t>
              </a:r>
              <a:r>
                <a:rPr lang="cs-CZ" altLang="cs-CZ" sz="800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Senzor nedostatku soli a leštidla, ½ náplň, </a:t>
              </a:r>
              <a:r>
                <a:rPr lang="cs-CZ" altLang="cs-CZ" sz="800" b="1" dirty="0" err="1">
                  <a:latin typeface="Arial" charset="0"/>
                </a:rPr>
                <a:t>Power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b="1" dirty="0" err="1">
                  <a:latin typeface="Arial" charset="0"/>
                </a:rPr>
                <a:t>Wash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– přídavné vodní trysky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dirty="0" err="1">
                  <a:latin typeface="Arial" charset="0"/>
                </a:rPr>
                <a:t>Cutlery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b="1" dirty="0" err="1">
                  <a:latin typeface="Arial" charset="0"/>
                </a:rPr>
                <a:t>Shine</a:t>
              </a:r>
              <a:r>
                <a:rPr lang="cs-CZ" altLang="cs-CZ" sz="800" b="1" dirty="0">
                  <a:latin typeface="Arial" charset="0"/>
                </a:rPr>
                <a:t> Plus – </a:t>
              </a:r>
              <a:r>
                <a:rPr lang="cs-CZ" altLang="cs-CZ" sz="800" dirty="0">
                  <a:latin typeface="Arial" charset="0"/>
                </a:rPr>
                <a:t>pět speciálních rotačních trysek a přídavné </a:t>
              </a:r>
              <a:r>
                <a:rPr lang="cs-CZ" altLang="cs-CZ" sz="800" dirty="0" err="1">
                  <a:latin typeface="Arial" charset="0"/>
                </a:rPr>
                <a:t>ostřikovací</a:t>
              </a:r>
              <a:r>
                <a:rPr lang="cs-CZ" altLang="cs-CZ" sz="800" dirty="0">
                  <a:latin typeface="Arial" charset="0"/>
                </a:rPr>
                <a:t> rameno 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v příborové zásuvce na horní straně vany myčky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dirty="0">
                  <a:latin typeface="Arial" charset="0"/>
                </a:rPr>
                <a:t>Osvětlení vnitřního prostoru </a:t>
              </a:r>
              <a:r>
                <a:rPr lang="cs-CZ" altLang="cs-CZ" sz="800" dirty="0">
                  <a:latin typeface="Arial" charset="0"/>
                </a:rPr>
                <a:t>pro lepší viditelnost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dirty="0">
                  <a:latin typeface="Arial" charset="0"/>
                </a:rPr>
                <a:t>Světlo na podlahu </a:t>
              </a:r>
              <a:r>
                <a:rPr lang="cs-CZ" altLang="cs-CZ" sz="800" dirty="0">
                  <a:latin typeface="Arial" charset="0"/>
                </a:rPr>
                <a:t>při mytí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Automatická detekce </a:t>
              </a:r>
              <a:r>
                <a:rPr lang="cs-CZ" altLang="cs-CZ" sz="800" dirty="0">
                  <a:latin typeface="Arial" charset="0"/>
                </a:rPr>
                <a:t>úrovně zašpinění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Automatické otevření </a:t>
              </a:r>
              <a:r>
                <a:rPr lang="cs-CZ" altLang="cs-CZ" sz="800" dirty="0">
                  <a:latin typeface="Arial" charset="0"/>
                </a:rPr>
                <a:t>dveří na konci programu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Funkce Extra Dry </a:t>
              </a:r>
              <a:r>
                <a:rPr lang="cs-CZ" altLang="cs-CZ" sz="800" dirty="0">
                  <a:latin typeface="Arial" charset="0"/>
                </a:rPr>
                <a:t>– přídavné sušení 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Příborový </a:t>
              </a:r>
              <a:r>
                <a:rPr lang="cs-CZ" altLang="cs-CZ" sz="800" b="1" dirty="0" err="1">
                  <a:latin typeface="Arial" charset="0"/>
                </a:rPr>
                <a:t>Boost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– možnost zvýšení mycího tlaku trysek v příborové zásuvce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Fixní dekorační deska, výkyvné panty</a:t>
              </a:r>
            </a:p>
            <a:p>
              <a:pPr marL="0" indent="0">
                <a:spcBef>
                  <a:spcPct val="0"/>
                </a:spcBef>
                <a:buNone/>
              </a:pPr>
              <a:endParaRPr lang="cs-CZ" altLang="cs-CZ" sz="800" dirty="0">
                <a:solidFill>
                  <a:srgbClr val="FF0000"/>
                </a:solidFill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u="sng" dirty="0">
                  <a:latin typeface="Arial" charset="0"/>
                </a:rPr>
                <a:t>Konstrukce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dirty="0">
                  <a:latin typeface="Arial" charset="0"/>
                </a:rPr>
                <a:t>Bílý displej; dotykové ovládání, Možnost polohování horního koše </a:t>
              </a:r>
              <a:r>
                <a:rPr lang="cs-CZ" altLang="cs-CZ" sz="800" dirty="0" err="1">
                  <a:latin typeface="Arial" charset="0"/>
                </a:rPr>
                <a:t>Easy-Click</a:t>
              </a:r>
              <a:endParaRPr lang="cs-CZ" altLang="cs-CZ" sz="800" dirty="0"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3 koše, </a:t>
              </a:r>
              <a:r>
                <a:rPr lang="cs-CZ" altLang="cs-CZ" sz="800" dirty="0">
                  <a:latin typeface="Arial" charset="0"/>
                </a:rPr>
                <a:t>Sklopitelné držáky talířů ve spodním koši a sklopitelné držáky šálků v horním koši, Invertorový (BLDC) motor, </a:t>
              </a:r>
              <a:r>
                <a:rPr lang="cs-CZ" altLang="cs-CZ" sz="800" b="1" dirty="0" err="1">
                  <a:latin typeface="Arial" charset="0"/>
                </a:rPr>
                <a:t>Crystal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b="1" dirty="0" err="1">
                  <a:latin typeface="Arial" charset="0"/>
                </a:rPr>
                <a:t>Protect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- Pryžové podpěry pro ochranu sklenic, </a:t>
              </a:r>
              <a:r>
                <a:rPr lang="cs-CZ" altLang="cs-CZ" sz="800" b="1" dirty="0">
                  <a:latin typeface="Arial" charset="0"/>
                </a:rPr>
                <a:t>H-</a:t>
              </a:r>
              <a:r>
                <a:rPr lang="cs-CZ" altLang="cs-CZ" sz="800" b="1" dirty="0" err="1">
                  <a:latin typeface="Arial" charset="0"/>
                </a:rPr>
                <a:t>Spray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b="1" dirty="0" err="1">
                  <a:latin typeface="Arial" charset="0"/>
                </a:rPr>
                <a:t>Arm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– rozšířené mycí rameno v dolním koši ve tvaru H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endParaRPr lang="cs-CZ" altLang="cs-CZ" sz="800" dirty="0">
                <a:solidFill>
                  <a:schemeClr val="bg1"/>
                </a:solidFill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FontTx/>
                <a:buNone/>
              </a:pPr>
              <a:endParaRPr lang="cs-CZ" altLang="cs-CZ" sz="800" dirty="0">
                <a:solidFill>
                  <a:schemeClr val="bg1"/>
                </a:solidFill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u="sng" dirty="0">
                  <a:solidFill>
                    <a:schemeClr val="bg1"/>
                  </a:solidFill>
                  <a:latin typeface="Arial" charset="0"/>
                </a:rPr>
                <a:t>Bezpečnost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dirty="0">
                  <a:solidFill>
                    <a:schemeClr val="bg1"/>
                  </a:solidFill>
                  <a:latin typeface="Arial" charset="0"/>
                </a:rPr>
                <a:t>Ochrana proti přetečení </a:t>
              </a:r>
              <a:r>
                <a:rPr lang="cs-CZ" altLang="cs-CZ" sz="800" dirty="0" err="1">
                  <a:solidFill>
                    <a:schemeClr val="bg1"/>
                  </a:solidFill>
                  <a:latin typeface="Arial" charset="0"/>
                </a:rPr>
                <a:t>Total</a:t>
              </a:r>
              <a:r>
                <a:rPr lang="cs-CZ" altLang="cs-CZ" sz="800" dirty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cs-CZ" altLang="cs-CZ" sz="800" dirty="0" err="1">
                  <a:solidFill>
                    <a:schemeClr val="bg1"/>
                  </a:solidFill>
                  <a:latin typeface="Arial" charset="0"/>
                </a:rPr>
                <a:t>Water</a:t>
              </a:r>
              <a:r>
                <a:rPr lang="cs-CZ" altLang="cs-CZ" sz="800" dirty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cs-CZ" altLang="cs-CZ" sz="800" dirty="0" err="1">
                  <a:solidFill>
                    <a:schemeClr val="bg1"/>
                  </a:solidFill>
                  <a:latin typeface="Arial" charset="0"/>
                </a:rPr>
                <a:t>Block</a:t>
              </a:r>
              <a:endParaRPr lang="cs-CZ" altLang="cs-CZ" sz="800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6D8C875A-29C4-2419-978C-F66750309786}"/>
              </a:ext>
            </a:extLst>
          </p:cNvPr>
          <p:cNvSpPr txBox="1"/>
          <p:nvPr/>
        </p:nvSpPr>
        <p:spPr>
          <a:xfrm>
            <a:off x="4731667" y="417382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Obrázek 55">
            <a:extLst>
              <a:ext uri="{FF2B5EF4-FFF2-40B4-BE49-F238E27FC236}">
                <a16:creationId xmlns:a16="http://schemas.microsoft.com/office/drawing/2014/main" id="{BFFC5215-2B01-F786-FEBB-FB573A5906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2013" y="4137480"/>
            <a:ext cx="444917" cy="47243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EE317D2-3DB6-CBD2-9B5A-23E2113047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8506" y="3528954"/>
            <a:ext cx="1318020" cy="98954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8E6FD24-10C3-173F-C91D-BFBB1C0324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4287" y="3488958"/>
            <a:ext cx="1470607" cy="98954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419C734-E34C-96C9-1B10-EBB7A0D8E6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2173" y="1504694"/>
            <a:ext cx="2221452" cy="182376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20416883-BD51-10DB-79FD-6126218B7A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3457" y="1528014"/>
            <a:ext cx="745346" cy="1517572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D135494C-E859-587F-1065-042AA139C9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95844" y="264737"/>
            <a:ext cx="470542" cy="47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551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376</cp:revision>
  <cp:lastPrinted>2016-05-31T13:00:02Z</cp:lastPrinted>
  <dcterms:created xsi:type="dcterms:W3CDTF">2015-07-16T11:02:07Z</dcterms:created>
  <dcterms:modified xsi:type="dcterms:W3CDTF">2024-04-25T15:27:26Z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