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29.09.2021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emf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148129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9075" y="44277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RO4 H7A2TCERX-S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Kondenzační </a:t>
            </a:r>
            <a:r>
              <a:rPr lang="cs-CZ" altLang="cs-CZ" sz="1400" dirty="0" smtClean="0">
                <a:latin typeface="Arial" charset="0"/>
              </a:rPr>
              <a:t>sušička s tepelným čerpadlem RapidÓ SLIM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7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rychlých cyklů, Wifi +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Bluetooth, A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++, hloubka pouhých 46,5cm,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dotykový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displej s češtinou,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Woolmark Apparel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9075" y="908720"/>
            <a:ext cx="3971444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Kapacita </a:t>
            </a:r>
            <a:r>
              <a:rPr lang="cs-CZ" altLang="cs-CZ" sz="800" dirty="0">
                <a:latin typeface="Arial" charset="0"/>
              </a:rPr>
              <a:t>bavlna </a:t>
            </a:r>
            <a:r>
              <a:rPr lang="cs-CZ" altLang="cs-CZ" sz="800" dirty="0" smtClean="0">
                <a:latin typeface="Arial" charset="0"/>
              </a:rPr>
              <a:t>(kg)		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Energetická třída			A++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Spotř</a:t>
            </a:r>
            <a:r>
              <a:rPr lang="cs-CZ" altLang="cs-CZ" sz="800" dirty="0">
                <a:latin typeface="Arial" charset="0"/>
              </a:rPr>
              <a:t>. en. </a:t>
            </a:r>
            <a:r>
              <a:rPr lang="cs-CZ" altLang="cs-CZ" sz="800" dirty="0" smtClean="0">
                <a:latin typeface="Arial" charset="0"/>
              </a:rPr>
              <a:t>Program bavlna plná </a:t>
            </a:r>
            <a:r>
              <a:rPr lang="cs-CZ" altLang="cs-CZ" sz="800" dirty="0">
                <a:latin typeface="Arial" charset="0"/>
              </a:rPr>
              <a:t>náplň (kWh) </a:t>
            </a:r>
            <a:r>
              <a:rPr lang="cs-CZ" altLang="cs-CZ" sz="800" dirty="0" smtClean="0">
                <a:latin typeface="Arial" charset="0"/>
              </a:rPr>
              <a:t>	1,8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Spotř</a:t>
            </a:r>
            <a:r>
              <a:rPr lang="cs-CZ" altLang="cs-CZ" sz="800" dirty="0">
                <a:latin typeface="Arial" charset="0"/>
              </a:rPr>
              <a:t>. en. </a:t>
            </a:r>
            <a:r>
              <a:rPr lang="cs-CZ" altLang="cs-CZ" sz="800" dirty="0" smtClean="0">
                <a:latin typeface="Arial" charset="0"/>
              </a:rPr>
              <a:t>Program bavlna částečná </a:t>
            </a:r>
            <a:r>
              <a:rPr lang="cs-CZ" altLang="cs-CZ" sz="800" dirty="0">
                <a:latin typeface="Arial" charset="0"/>
              </a:rPr>
              <a:t>náplň (kWh) 	</a:t>
            </a:r>
            <a:r>
              <a:rPr lang="cs-CZ" altLang="cs-CZ" sz="800" dirty="0" smtClean="0">
                <a:latin typeface="Arial" charset="0"/>
              </a:rPr>
              <a:t>0,9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spotř. </a:t>
            </a:r>
            <a:r>
              <a:rPr lang="cs-CZ" altLang="cs-CZ" sz="800" dirty="0">
                <a:latin typeface="Arial" charset="0"/>
              </a:rPr>
              <a:t>energie (kWh/rok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212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Doba sušení Program </a:t>
            </a:r>
            <a:r>
              <a:rPr lang="cs-CZ" altLang="cs-CZ" sz="800" dirty="0">
                <a:latin typeface="Arial" charset="0"/>
              </a:rPr>
              <a:t>bavlna Do skříně plná </a:t>
            </a:r>
            <a:r>
              <a:rPr lang="cs-CZ" altLang="cs-CZ" sz="800" dirty="0" smtClean="0">
                <a:latin typeface="Arial" charset="0"/>
              </a:rPr>
              <a:t>náplň (min) 	230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Hlučnost sušení (dB(A))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67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Wifi + Bluetooth připojení -  možnost ovládat pračku přes aplikaci </a:t>
            </a:r>
            <a:r>
              <a:rPr lang="cs-CZ" altLang="cs-CZ" sz="800" b="1" dirty="0" smtClean="0">
                <a:latin typeface="Arial" charset="0"/>
              </a:rPr>
              <a:t>hOn 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funkcí: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Stahování nových funkcí a cyklů; </a:t>
            </a:r>
            <a:r>
              <a:rPr lang="cs-CZ" altLang="cs-CZ" sz="800" b="1" dirty="0" smtClean="0">
                <a:latin typeface="Arial" charset="0"/>
              </a:rPr>
              <a:t>Kontrolní </a:t>
            </a:r>
            <a:r>
              <a:rPr lang="cs-CZ" altLang="cs-CZ" sz="800" b="1" dirty="0">
                <a:latin typeface="Arial" charset="0"/>
              </a:rPr>
              <a:t>cyklus; </a:t>
            </a:r>
            <a:r>
              <a:rPr lang="cs-CZ" altLang="cs-CZ" sz="800" b="1" dirty="0" smtClean="0">
                <a:latin typeface="Arial" charset="0"/>
              </a:rPr>
              <a:t>Statistiky čerpání </a:t>
            </a:r>
            <a:r>
              <a:rPr lang="cs-CZ" altLang="cs-CZ" sz="800" b="1" dirty="0">
                <a:latin typeface="Arial" charset="0"/>
              </a:rPr>
              <a:t>energie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Tipy a triky; Průvodce chybovými hláškami a uživatelský </a:t>
            </a:r>
            <a:r>
              <a:rPr lang="cs-CZ" altLang="cs-CZ" sz="800" b="1" dirty="0" smtClean="0">
                <a:latin typeface="Arial" charset="0"/>
              </a:rPr>
              <a:t>návod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7 </a:t>
            </a:r>
            <a:r>
              <a:rPr lang="cs-CZ" altLang="cs-CZ" sz="800" b="1" dirty="0">
                <a:latin typeface="Arial" charset="0"/>
              </a:rPr>
              <a:t>Rychlých programů do </a:t>
            </a:r>
            <a:r>
              <a:rPr lang="cs-CZ" altLang="cs-CZ" sz="800" b="1" dirty="0" smtClean="0">
                <a:latin typeface="Arial" charset="0"/>
              </a:rPr>
              <a:t>90 min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Tepelné </a:t>
            </a:r>
            <a:r>
              <a:rPr lang="cs-CZ" altLang="cs-CZ" sz="800" b="1" dirty="0">
                <a:latin typeface="Arial" charset="0"/>
              </a:rPr>
              <a:t>čerpadlo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Senzorové sušení -  4 úrovně: Extra suché, Do skříně, Na ramínko, K žehlení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Časované sušení: 60 – 220 min, Ochlazování na konci cyklu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14 programů základních + Wifi programy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Denní perfektní 59 min, Denní 45 min, Úsporný 30 min, Osvěžení, Sport Plus, Zmírnění pomačkání, Malá náplň, </a:t>
            </a:r>
            <a:r>
              <a:rPr lang="cs-CZ" altLang="cs-CZ" sz="800" b="1" dirty="0" smtClean="0">
                <a:latin typeface="Arial" charset="0"/>
              </a:rPr>
              <a:t>Vlna </a:t>
            </a:r>
            <a:r>
              <a:rPr lang="cs-CZ" altLang="cs-CZ" sz="800" b="1" dirty="0">
                <a:latin typeface="Arial" charset="0"/>
              </a:rPr>
              <a:t>-  Woolmark Apparel Care </a:t>
            </a:r>
            <a:r>
              <a:rPr lang="cs-CZ" altLang="cs-CZ" sz="800" b="1" dirty="0" smtClean="0">
                <a:latin typeface="Arial" charset="0"/>
              </a:rPr>
              <a:t>certifikace</a:t>
            </a:r>
            <a:r>
              <a:rPr lang="cs-CZ" altLang="cs-CZ" sz="800" dirty="0" smtClean="0">
                <a:latin typeface="Arial" charset="0"/>
              </a:rPr>
              <a:t>, Košile, Syntetika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Barevné, Džíny, Bavlna, Bílé, Wifi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Časované sušení, Odložený </a:t>
            </a:r>
            <a:r>
              <a:rPr lang="cs-CZ" altLang="cs-CZ" sz="800" dirty="0">
                <a:latin typeface="Arial" charset="0"/>
              </a:rPr>
              <a:t>start </a:t>
            </a:r>
            <a:r>
              <a:rPr lang="cs-CZ" altLang="cs-CZ" sz="800" dirty="0" smtClean="0">
                <a:latin typeface="Arial" charset="0"/>
              </a:rPr>
              <a:t>až 24 hod, Ochrana proti pomačkání, Paměť, Zablokování tlačítek, Ukazatel zanesení fitlru, Ukazatel naplnění nádoby na vodu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Hloubka pouhých 46,5 cm – možnost kombinace se SLIM </a:t>
            </a:r>
            <a:r>
              <a:rPr lang="cs-CZ" altLang="cs-CZ" sz="800" b="1" dirty="0" smtClean="0">
                <a:latin typeface="Arial" charset="0"/>
              </a:rPr>
              <a:t>pračkou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Dotykový </a:t>
            </a:r>
            <a:r>
              <a:rPr lang="cs-CZ" altLang="cs-CZ" sz="800" b="1" dirty="0">
                <a:latin typeface="Arial" charset="0"/>
              </a:rPr>
              <a:t>displej </a:t>
            </a:r>
            <a:r>
              <a:rPr lang="cs-CZ" altLang="cs-CZ" sz="800" b="1" dirty="0" smtClean="0">
                <a:latin typeface="Arial" charset="0"/>
              </a:rPr>
              <a:t>- </a:t>
            </a:r>
            <a:r>
              <a:rPr lang="cs-CZ" altLang="cs-CZ" sz="800" b="1" dirty="0">
                <a:latin typeface="Arial" charset="0"/>
              </a:rPr>
              <a:t>ergonomické ovládání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Textový </a:t>
            </a:r>
            <a:r>
              <a:rPr lang="cs-CZ" altLang="cs-CZ" sz="800" b="1" dirty="0" smtClean="0">
                <a:latin typeface="Arial" charset="0"/>
              </a:rPr>
              <a:t>5ti místný displej </a:t>
            </a:r>
            <a:r>
              <a:rPr lang="cs-CZ" altLang="cs-CZ" sz="800" b="1" dirty="0">
                <a:latin typeface="Arial" charset="0"/>
              </a:rPr>
              <a:t>v </a:t>
            </a:r>
            <a:r>
              <a:rPr lang="cs-CZ" altLang="cs-CZ" sz="800" b="1" dirty="0" smtClean="0">
                <a:latin typeface="Arial" charset="0"/>
              </a:rPr>
              <a:t>češtině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Easy </a:t>
            </a:r>
            <a:r>
              <a:rPr lang="cs-CZ" altLang="cs-CZ" sz="800" b="1" dirty="0">
                <a:latin typeface="Arial" charset="0"/>
              </a:rPr>
              <a:t>Case - Nádoba na vodu umístěná ve dvířkách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</a:t>
            </a:r>
            <a:r>
              <a:rPr lang="cs-CZ" altLang="cs-CZ" sz="800" dirty="0">
                <a:latin typeface="Arial" charset="0"/>
              </a:rPr>
              <a:t>nádoby na vodu </a:t>
            </a:r>
            <a:r>
              <a:rPr lang="cs-CZ" altLang="cs-CZ" sz="800" dirty="0" smtClean="0">
                <a:latin typeface="Arial" charset="0"/>
              </a:rPr>
              <a:t>5 </a:t>
            </a:r>
            <a:r>
              <a:rPr lang="cs-CZ" altLang="cs-CZ" sz="800" dirty="0">
                <a:latin typeface="Arial" charset="0"/>
              </a:rPr>
              <a:t>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Umístění pantů vlevo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Nerezový buben, Buben s obousměrným otáčením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80 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Polohovatelné nožičky; Prosklená </a:t>
            </a:r>
            <a:r>
              <a:rPr lang="cs-CZ" altLang="cs-CZ" sz="800" dirty="0">
                <a:latin typeface="Arial" charset="0"/>
              </a:rPr>
              <a:t>dvířka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Rozkládací filtr na textilní prach v bubnu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dveří	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453584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350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860032" y="3513202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Maximální komfort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 ovládání bez ohýbání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270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60032" y="2781008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Senzorové sušení dle zbytkové vlhkosti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064930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36" name="Ovál 35"/>
          <p:cNvSpPr/>
          <p:nvPr/>
        </p:nvSpPr>
        <p:spPr>
          <a:xfrm>
            <a:off x="4860032" y="429317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436518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Case nádoba na vodu ve dvířkách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508526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860032" y="515727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Certifikace Woolmark</a:t>
            </a:r>
            <a:endParaRPr lang="cs-CZ" sz="800" dirty="0">
              <a:solidFill>
                <a:schemeClr val="bg1"/>
              </a:solidFill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šetrné sušení vlny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606400" y="4959052"/>
            <a:ext cx="38621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31102486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8059019039626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Antracitová s chromovanou hranou 			dvířek 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465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37,5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530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40,5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8" b="1209"/>
          <a:stretch/>
        </p:blipFill>
        <p:spPr>
          <a:xfrm>
            <a:off x="4055368" y="2636992"/>
            <a:ext cx="804664" cy="817984"/>
          </a:xfrm>
          <a:prstGeom prst="rect">
            <a:avLst/>
          </a:prstGeom>
        </p:spPr>
      </p:pic>
      <p:pic>
        <p:nvPicPr>
          <p:cNvPr id="51" name="Immagine 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085264"/>
            <a:ext cx="756000" cy="70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908720"/>
            <a:ext cx="720000" cy="720000"/>
          </a:xfrm>
          <a:prstGeom prst="rect">
            <a:avLst/>
          </a:prstGeom>
        </p:spPr>
      </p:pic>
      <p:pic>
        <p:nvPicPr>
          <p:cNvPr id="40" name="Obrázek 3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7944" y="4293176"/>
            <a:ext cx="720000" cy="720000"/>
          </a:xfrm>
          <a:prstGeom prst="flowChartConnector">
            <a:avLst/>
          </a:prstGeom>
        </p:spPr>
      </p:pic>
      <p:sp>
        <p:nvSpPr>
          <p:cNvPr id="47" name="Ovál 46"/>
          <p:cNvSpPr/>
          <p:nvPr/>
        </p:nvSpPr>
        <p:spPr>
          <a:xfrm>
            <a:off x="4860032" y="191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60032" y="1988840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Tepelné čerpadlo -  energetická úspora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50" name="Obrázek 4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844824"/>
            <a:ext cx="756000" cy="756000"/>
          </a:xfrm>
          <a:prstGeom prst="rect">
            <a:avLst/>
          </a:prstGeom>
        </p:spPr>
      </p:pic>
      <p:pic>
        <p:nvPicPr>
          <p:cNvPr id="42" name="Obrázek 4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289" y="1063620"/>
            <a:ext cx="1111250" cy="365125"/>
          </a:xfrm>
          <a:prstGeom prst="rect">
            <a:avLst/>
          </a:prstGeom>
        </p:spPr>
      </p:pic>
      <p:pic>
        <p:nvPicPr>
          <p:cNvPr id="46" name="Obrázek 4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609" y="3484836"/>
            <a:ext cx="684000" cy="65957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769" y="938906"/>
            <a:ext cx="720000" cy="720000"/>
          </a:xfrm>
          <a:prstGeom prst="rect">
            <a:avLst/>
          </a:prstGeom>
        </p:spPr>
      </p:pic>
      <p:cxnSp>
        <p:nvCxnSpPr>
          <p:cNvPr id="41" name="Přímá spojnice se šipkou 40"/>
          <p:cNvCxnSpPr/>
          <p:nvPr/>
        </p:nvCxnSpPr>
        <p:spPr>
          <a:xfrm>
            <a:off x="7884368" y="1628800"/>
            <a:ext cx="216024" cy="28803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ovéPole 47"/>
          <p:cNvSpPr txBox="1"/>
          <p:nvPr/>
        </p:nvSpPr>
        <p:spPr>
          <a:xfrm>
            <a:off x="8100392" y="1556792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46,5 cm</a:t>
            </a:r>
            <a:endParaRPr lang="cs-CZ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vál 51"/>
          <p:cNvSpPr/>
          <p:nvPr/>
        </p:nvSpPr>
        <p:spPr>
          <a:xfrm>
            <a:off x="4860032" y="587735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4860032" y="5949280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Možné kombinovat se SLIM pračkou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4" name="Ovál 53"/>
          <p:cNvSpPr/>
          <p:nvPr/>
        </p:nvSpPr>
        <p:spPr>
          <a:xfrm>
            <a:off x="4067944" y="5877272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5" name="TextovéPole 54"/>
          <p:cNvSpPr txBox="1"/>
          <p:nvPr/>
        </p:nvSpPr>
        <p:spPr>
          <a:xfrm>
            <a:off x="4067944" y="6021288"/>
            <a:ext cx="716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SLIM</a:t>
            </a:r>
          </a:p>
          <a:p>
            <a:pPr algn="ctr"/>
            <a:r>
              <a:rPr lang="cs-CZ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46,5 cm</a:t>
            </a:r>
            <a:endParaRPr lang="cs-CZ" sz="10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6" name="Obrázek 55"/>
          <p:cNvPicPr>
            <a:picLocks noChangeAspect="1"/>
          </p:cNvPicPr>
          <p:nvPr/>
        </p:nvPicPr>
        <p:blipFill rotWithShape="1">
          <a:blip r:embed="rId13"/>
          <a:srcRect l="3022" t="8817" r="4558" b="5317"/>
          <a:stretch/>
        </p:blipFill>
        <p:spPr>
          <a:xfrm>
            <a:off x="4037348" y="1035298"/>
            <a:ext cx="733246" cy="741873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9" t="8000" r="18243" b="8000"/>
          <a:stretch/>
        </p:blipFill>
        <p:spPr>
          <a:xfrm>
            <a:off x="5724207" y="1857755"/>
            <a:ext cx="2219475" cy="311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1328</TotalTime>
  <Words>88</Words>
  <Application>Microsoft Office PowerPoint</Application>
  <PresentationFormat>Předvádění na obrazovce (4:3)</PresentationFormat>
  <Paragraphs>68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151</cp:revision>
  <cp:lastPrinted>2016-05-05T10:40:20Z</cp:lastPrinted>
  <dcterms:created xsi:type="dcterms:W3CDTF">2015-07-16T11:02:07Z</dcterms:created>
  <dcterms:modified xsi:type="dcterms:W3CDTF">2021-09-29T14:00:09Z</dcterms:modified>
</cp:coreProperties>
</file>