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7" r:id="rId5"/>
  </p:sldIdLst>
  <p:sldSz cx="9144000" cy="6858000" type="screen4x3"/>
  <p:notesSz cx="6797675" cy="987266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21.07.2025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5075"/>
            <a:ext cx="444182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51220"/>
            <a:ext cx="5438140" cy="3887361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5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DE2168-CD7B-66A9-45E7-74C6F474C2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D50EBF3D-E61F-0560-A97E-B4D7E1DB80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BC733013-87EA-CE9B-57D7-25A0FB030E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7D23930-F68D-0EDF-1D63-BCCD6D04118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39105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21.07.2025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21.07.2025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21.07.2025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21.07.2025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21.07.2025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21.07.2025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21.07.2025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21.07.2025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21.07.2025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21.07.2025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ABF00531-EAA8-F523-2A9E-788BA7E3DC9E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6135017"/>
            <a:ext cx="1331640" cy="722982"/>
          </a:xfrm>
          <a:prstGeom prst="rect">
            <a:avLst/>
          </a:prstGeom>
        </p:spPr>
      </p:pic>
      <p:sp>
        <p:nvSpPr>
          <p:cNvPr id="2" name="Zástupný symbol pro nadpis 1"/>
          <p:cNvSpPr>
            <a:spLocks noGrp="1"/>
          </p:cNvSpPr>
          <p:nvPr userDrawn="1"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5387AB-53D8-FF8F-A12A-6C61BE0ED7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>
            <a:extLst>
              <a:ext uri="{FF2B5EF4-FFF2-40B4-BE49-F238E27FC236}">
                <a16:creationId xmlns:a16="http://schemas.microsoft.com/office/drawing/2014/main" id="{26BAEC73-666C-DD82-3DF6-4C8D10A4E38B}"/>
              </a:ext>
            </a:extLst>
          </p:cNvPr>
          <p:cNvSpPr txBox="1">
            <a:spLocks/>
          </p:cNvSpPr>
          <p:nvPr/>
        </p:nvSpPr>
        <p:spPr>
          <a:xfrm>
            <a:off x="173917" y="62227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latin typeface="Arial" charset="0"/>
              </a:rPr>
              <a:t>HAMTCBP56TFTCS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600" dirty="0">
                <a:latin typeface="Arial" charset="0"/>
              </a:rPr>
              <a:t>Vestavná indukční varná deska ID </a:t>
            </a:r>
            <a:r>
              <a:rPr lang="cs-CZ" altLang="cs-CZ" sz="1600" dirty="0" err="1">
                <a:latin typeface="Arial" charset="0"/>
              </a:rPr>
              <a:t>Series</a:t>
            </a:r>
            <a:r>
              <a:rPr lang="cs-CZ" altLang="cs-CZ" sz="1600" dirty="0">
                <a:latin typeface="Arial" charset="0"/>
              </a:rPr>
              <a:t> 6 – šířka 65 cm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4 varné zóny, Bluetooth + Wi-Fi připojení, TFT displej, </a:t>
            </a:r>
            <a:r>
              <a:rPr lang="cs-CZ" altLang="cs-CZ" sz="14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Varycook</a:t>
            </a:r>
            <a:r>
              <a:rPr lang="cs-CZ" altLang="cs-CZ" sz="14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</a:t>
            </a:r>
            <a:r>
              <a:rPr lang="cs-CZ" altLang="cs-CZ" sz="14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Multizone</a:t>
            </a:r>
            <a:r>
              <a:rPr lang="cs-CZ" altLang="cs-CZ" sz="14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Booster 4x, Senzor varu </a:t>
            </a:r>
            <a:endParaRPr lang="cs-CZ" altLang="cs-CZ" sz="14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E360BC3-819E-8DA7-18AA-A6A8796A1E77}"/>
              </a:ext>
            </a:extLst>
          </p:cNvPr>
          <p:cNvCxnSpPr/>
          <p:nvPr/>
        </p:nvCxnSpPr>
        <p:spPr>
          <a:xfrm>
            <a:off x="3923928" y="998331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55C391B9-6C53-8A18-3380-BC8C9EC370A1}"/>
              </a:ext>
            </a:extLst>
          </p:cNvPr>
          <p:cNvCxnSpPr/>
          <p:nvPr/>
        </p:nvCxnSpPr>
        <p:spPr>
          <a:xfrm>
            <a:off x="5608691" y="998331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0" name="TextovéPole 49">
            <a:extLst>
              <a:ext uri="{FF2B5EF4-FFF2-40B4-BE49-F238E27FC236}">
                <a16:creationId xmlns:a16="http://schemas.microsoft.com/office/drawing/2014/main" id="{D9027882-4A15-8A19-90A4-9F04770A8531}"/>
              </a:ext>
            </a:extLst>
          </p:cNvPr>
          <p:cNvSpPr txBox="1"/>
          <p:nvPr/>
        </p:nvSpPr>
        <p:spPr>
          <a:xfrm>
            <a:off x="4638413" y="1934435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" name="Zástupný symbol pro text 3">
            <a:extLst>
              <a:ext uri="{FF2B5EF4-FFF2-40B4-BE49-F238E27FC236}">
                <a16:creationId xmlns:a16="http://schemas.microsoft.com/office/drawing/2014/main" id="{A5D1B0AB-BE43-579F-FE54-66866D0205ED}"/>
              </a:ext>
            </a:extLst>
          </p:cNvPr>
          <p:cNvSpPr txBox="1">
            <a:spLocks/>
          </p:cNvSpPr>
          <p:nvPr/>
        </p:nvSpPr>
        <p:spPr>
          <a:xfrm>
            <a:off x="142075" y="901110"/>
            <a:ext cx="3750357" cy="5956889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Hlavní vlastnosti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Počet varných zón	                        6 (4 úrovně výkonu k nastavení)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Cívky	                        Obdélníkové vlevo/kulaté vpravo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Celkový příkon (W)	                        7400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Jištění (A) L / 230V~                       16 při 2 kW s omezením výkonu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Jištění (A) L1, L2 / 400V~               16 při 7,4kW - bez omezení výkonu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Kmitočet sítě (Hz)                            50 až 60  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i="1" dirty="0">
                <a:latin typeface="Arial" charset="0"/>
              </a:rPr>
              <a:t>Standardní připojení s použitím libovolných dvou fází, např. (L1, L2,N,PE) 400V~ Možnost připojení pouze jednofázově (L,N,PE) 230V~ V obou případech nesmí být naměřené napětí mezi libovolným fázovým vodičem a středním vodičem mimo povolenou toleranci, tedy 230 V ~ ± 10 %    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Varné zóny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Levá přední 2x200x90 mm, 2,2 kW/ Booster 3,7 kW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Levá zadní 2x200x90 mm, 2,2 kW/ Booster 3,7 kW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Pravá zadní 210 mm, 2,1 kW/ Booster 3,2 kW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Pravá dolní 150 mm, 1,2 kW/ Booster 2,0 kW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Min Ø dna varné nádoby 90 mm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Min Ø dna varné nádoby pro pravou zadní zónu 140 mm 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1x </a:t>
            </a:r>
            <a:r>
              <a:rPr lang="cs-CZ" altLang="cs-CZ" sz="800" b="1" dirty="0" err="1">
                <a:latin typeface="Arial" charset="0"/>
              </a:rPr>
              <a:t>Flexy</a:t>
            </a:r>
            <a:r>
              <a:rPr lang="cs-CZ" altLang="cs-CZ" sz="800" b="1" dirty="0">
                <a:latin typeface="Arial" charset="0"/>
              </a:rPr>
              <a:t> &amp; </a:t>
            </a:r>
            <a:r>
              <a:rPr lang="cs-CZ" altLang="cs-CZ" sz="800" b="1" dirty="0" err="1">
                <a:latin typeface="Arial" charset="0"/>
              </a:rPr>
              <a:t>Varycook</a:t>
            </a:r>
            <a:r>
              <a:rPr lang="cs-CZ" altLang="cs-CZ" sz="800" b="1" dirty="0">
                <a:latin typeface="Arial" charset="0"/>
              </a:rPr>
              <a:t>: </a:t>
            </a:r>
            <a:r>
              <a:rPr lang="cs-CZ" altLang="cs-CZ" sz="800" dirty="0">
                <a:latin typeface="Arial" charset="0"/>
              </a:rPr>
              <a:t>Rozměry 200x380 mm, Min Ø dna varné nádoby 160 mm, 3,0 kW/ Booster 3,7 kW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Funkce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Cook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with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me</a:t>
            </a:r>
            <a:r>
              <a:rPr lang="cs-CZ" altLang="cs-CZ" sz="800" b="1" dirty="0">
                <a:latin typeface="Arial" charset="0"/>
              </a:rPr>
              <a:t> - Wi-Fi + Bluetooth </a:t>
            </a:r>
            <a:r>
              <a:rPr lang="cs-CZ" altLang="cs-CZ" sz="800" dirty="0">
                <a:latin typeface="Arial" charset="0"/>
              </a:rPr>
              <a:t>připojení k aplikaci </a:t>
            </a:r>
            <a:r>
              <a:rPr lang="cs-CZ" altLang="cs-CZ" sz="800" dirty="0" err="1">
                <a:latin typeface="Arial" charset="0"/>
              </a:rPr>
              <a:t>hOn</a:t>
            </a:r>
            <a:r>
              <a:rPr lang="cs-CZ" altLang="cs-CZ" sz="800" dirty="0">
                <a:latin typeface="Arial" charset="0"/>
              </a:rPr>
              <a:t> a možnost rozšíření základních možností o bohatý obsah včetně receptů a tipů k vaření v aplikaci nebo v UI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VaryCook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–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vyhrazená oblast se třemi tepelnými zónami, které lze variabilně využít po dobu celého procesu vaření, stačí posunout hrnec na vybranou zónu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Multizone</a:t>
            </a:r>
            <a:r>
              <a:rPr lang="cs-CZ" altLang="cs-CZ" sz="800" dirty="0">
                <a:latin typeface="Arial" charset="0"/>
              </a:rPr>
              <a:t> - </a:t>
            </a:r>
            <a:r>
              <a:rPr lang="cs-CZ" sz="800" dirty="0">
                <a:latin typeface="Arial" charset="0"/>
              </a:rPr>
              <a:t>přizpůsobení velikostem hrnců a pánví pro rovnoměrné vaření 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Power</a:t>
            </a:r>
            <a:r>
              <a:rPr lang="cs-CZ" altLang="cs-CZ" sz="800" b="1" dirty="0">
                <a:latin typeface="Arial" charset="0"/>
              </a:rPr>
              <a:t> Management </a:t>
            </a:r>
            <a:r>
              <a:rPr lang="cs-CZ" altLang="cs-CZ" sz="800" dirty="0">
                <a:latin typeface="Arial" charset="0"/>
              </a:rPr>
              <a:t>– v případě nízkého výkonu domácnosti můžeme omezit příkon desky na následující maximální hodnoty: 2; 2.5; 3; 3.5; 4.5; 5.5; 6.8 kW.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Preci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Synch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– digestoř se automaticky nastaví na správný sací výkon podle úrovně výkonu varné desky </a:t>
            </a:r>
            <a:r>
              <a:rPr lang="cs-CZ" altLang="cs-CZ" sz="800" i="1" dirty="0">
                <a:latin typeface="Arial" charset="0"/>
              </a:rPr>
              <a:t>(pouze s kompatibilním odsavačem)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Dotykové ovládání - </a:t>
            </a:r>
            <a:r>
              <a:rPr lang="cs-CZ" altLang="cs-CZ" sz="800" b="1" dirty="0">
                <a:latin typeface="Arial" charset="0"/>
                <a:cs typeface="+mn-cs"/>
              </a:rPr>
              <a:t>TFT displej</a:t>
            </a:r>
            <a:endParaRPr lang="cs-CZ" altLang="cs-CZ" sz="800" b="1" dirty="0">
              <a:latin typeface="Arial" charset="0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15</a:t>
            </a:r>
            <a:r>
              <a:rPr lang="cs-CZ" altLang="cs-CZ" sz="800" dirty="0">
                <a:latin typeface="Arial" charset="0"/>
                <a:cs typeface="+mn-cs"/>
              </a:rPr>
              <a:t> úrovní výkonu, Časovač, Booster (4x)</a:t>
            </a:r>
            <a:r>
              <a:rPr lang="cs-CZ" altLang="cs-CZ" sz="800" dirty="0">
                <a:latin typeface="Arial" charset="0"/>
              </a:rPr>
              <a:t>, </a:t>
            </a:r>
            <a:r>
              <a:rPr lang="cs-CZ" altLang="cs-CZ" sz="800" b="1" dirty="0">
                <a:latin typeface="Arial" charset="0"/>
              </a:rPr>
              <a:t>Funkce Pauza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Senzor varu - </a:t>
            </a:r>
            <a:r>
              <a:rPr lang="cs-CZ" altLang="cs-CZ" sz="800" dirty="0">
                <a:latin typeface="Arial" charset="0"/>
              </a:rPr>
              <a:t>systém sleduje teplotu dna hrnce a bod varu vody a komunikuje s UI, aktivace je možná přes UI nebo aplikaci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Bezpečnost</a:t>
            </a:r>
            <a:r>
              <a:rPr lang="cs-CZ" altLang="cs-CZ" sz="800" b="1" dirty="0">
                <a:latin typeface="Arial" charset="0"/>
                <a:cs typeface="+mn-cs"/>
              </a:rPr>
              <a:t>	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Dětská pojistka, </a:t>
            </a:r>
            <a:r>
              <a:rPr lang="cs-CZ" altLang="cs-CZ" sz="800" dirty="0">
                <a:latin typeface="Arial" charset="0"/>
              </a:rPr>
              <a:t>Ukazatel zbytkového tepla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Ochrana před přehřátím, </a:t>
            </a:r>
            <a:r>
              <a:rPr lang="cs-CZ" altLang="cs-CZ" sz="800" dirty="0">
                <a:latin typeface="Arial" charset="0"/>
              </a:rPr>
              <a:t>Ochrana</a:t>
            </a:r>
            <a:r>
              <a:rPr lang="cs-CZ" altLang="cs-CZ" sz="800" dirty="0">
                <a:latin typeface="Arial" charset="0"/>
                <a:cs typeface="+mn-cs"/>
              </a:rPr>
              <a:t> při vylití tekutin</a:t>
            </a:r>
          </a:p>
          <a:p>
            <a:pPr marL="0" indent="0">
              <a:buNone/>
            </a:pPr>
            <a:endParaRPr 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buNone/>
            </a:pPr>
            <a:r>
              <a:rPr lang="cs-CZ" sz="800" b="1" u="sng" dirty="0">
                <a:latin typeface="Arial" charset="0"/>
              </a:rPr>
              <a:t>Příslušenství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1x teplotní sonda </a:t>
            </a:r>
            <a:r>
              <a:rPr lang="cs-CZ" sz="800" dirty="0" err="1">
                <a:latin typeface="Arial" panose="020B0604020202020204" pitchFamily="34" charset="0"/>
                <a:cs typeface="Arial" panose="020B0604020202020204" pitchFamily="34" charset="0"/>
              </a:rPr>
              <a:t>PreciProbe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1x lopatka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89DC54E5-2D04-E389-97A9-8981CB06E46B}"/>
              </a:ext>
            </a:extLst>
          </p:cNvPr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33803392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8059019084558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Barva		Černé sklo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51 × 650 × 510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srgbClr val="FF0000"/>
                </a:solidFill>
                <a:latin typeface="Arial" panose="020B0604020202020204" pitchFamily="34" charset="0"/>
              </a:rPr>
              <a:t>Čistá váha výrobku (kg)	13,9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srgbClr val="FF0000"/>
                </a:solidFill>
                <a:latin typeface="Arial" panose="020B0604020202020204" pitchFamily="34" charset="0"/>
              </a:rPr>
              <a:t>Rozměry balení V × Š × H (mm)	110 × 850 × 930</a:t>
            </a: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srgbClr val="FF0000"/>
                </a:solidFill>
                <a:latin typeface="Arial" charset="0"/>
              </a:rPr>
              <a:t>Hmotnost s obalem (kg)	17,5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D1C222AB-619D-A32C-C45F-5AD99CE3B2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8056" y="1167786"/>
            <a:ext cx="3163409" cy="2485535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700A4377-6DFE-5A31-377E-A4A4531FA0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4768" y="3696303"/>
            <a:ext cx="2373023" cy="1212348"/>
          </a:xfrm>
          <a:prstGeom prst="rect">
            <a:avLst/>
          </a:prstGeom>
        </p:spPr>
      </p:pic>
      <p:pic>
        <p:nvPicPr>
          <p:cNvPr id="13" name="Immagine 154">
            <a:extLst>
              <a:ext uri="{FF2B5EF4-FFF2-40B4-BE49-F238E27FC236}">
                <a16:creationId xmlns:a16="http://schemas.microsoft.com/office/drawing/2014/main" id="{84CE8DCE-85E0-4EAD-910E-194FEE242B5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9855" t="52091"/>
          <a:stretch/>
        </p:blipFill>
        <p:spPr>
          <a:xfrm>
            <a:off x="8373295" y="3791316"/>
            <a:ext cx="293508" cy="1117335"/>
          </a:xfrm>
          <a:prstGeom prst="rect">
            <a:avLst/>
          </a:prstGeom>
        </p:spPr>
      </p:pic>
      <p:cxnSp>
        <p:nvCxnSpPr>
          <p:cNvPr id="20" name="Přímá spojnice se šipkou 19">
            <a:extLst>
              <a:ext uri="{FF2B5EF4-FFF2-40B4-BE49-F238E27FC236}">
                <a16:creationId xmlns:a16="http://schemas.microsoft.com/office/drawing/2014/main" id="{3F1E925B-76B8-0214-190C-FA894E48C6D5}"/>
              </a:ext>
            </a:extLst>
          </p:cNvPr>
          <p:cNvCxnSpPr/>
          <p:nvPr/>
        </p:nvCxnSpPr>
        <p:spPr>
          <a:xfrm>
            <a:off x="5824768" y="1107137"/>
            <a:ext cx="2995704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E8CBF820-5D06-3CC9-756C-DEC52A6E2DCC}"/>
              </a:ext>
            </a:extLst>
          </p:cNvPr>
          <p:cNvSpPr txBox="1"/>
          <p:nvPr/>
        </p:nvSpPr>
        <p:spPr>
          <a:xfrm>
            <a:off x="6832685" y="901110"/>
            <a:ext cx="91443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100" dirty="0">
                <a:latin typeface="Arial" panose="020B0604020202020204" pitchFamily="34" charset="0"/>
                <a:cs typeface="Arial" panose="020B0604020202020204" pitchFamily="34" charset="0"/>
              </a:rPr>
              <a:t>65 cm</a:t>
            </a:r>
            <a:endParaRPr lang="cs-CZ" sz="11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Immagine 32">
            <a:extLst>
              <a:ext uri="{FF2B5EF4-FFF2-40B4-BE49-F238E27FC236}">
                <a16:creationId xmlns:a16="http://schemas.microsoft.com/office/drawing/2014/main" id="{4EFE9A7E-9CDB-4913-A502-311A59EF78A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42814" y="1355427"/>
            <a:ext cx="1094162" cy="1742789"/>
          </a:xfrm>
          <a:prstGeom prst="rect">
            <a:avLst/>
          </a:prstGeom>
        </p:spPr>
      </p:pic>
      <p:pic>
        <p:nvPicPr>
          <p:cNvPr id="2" name="Obrázek 1">
            <a:extLst>
              <a:ext uri="{FF2B5EF4-FFF2-40B4-BE49-F238E27FC236}">
                <a16:creationId xmlns:a16="http://schemas.microsoft.com/office/drawing/2014/main" id="{7DD5B8C0-5590-8E7E-5586-68578F71C32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38460" y="1878179"/>
            <a:ext cx="723480" cy="529299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EC1E75B6-CEA9-CC71-F9CF-A635D7F004B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49018" y="4312552"/>
            <a:ext cx="689728" cy="656597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B1875891-3734-E4F6-046A-428370BE4194}"/>
              </a:ext>
            </a:extLst>
          </p:cNvPr>
          <p:cNvSpPr txBox="1"/>
          <p:nvPr/>
        </p:nvSpPr>
        <p:spPr>
          <a:xfrm>
            <a:off x="4563188" y="1997546"/>
            <a:ext cx="9939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TFT displej</a:t>
            </a:r>
          </a:p>
          <a:p>
            <a:pPr algn="ctr"/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doplňkové funkce k vaření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7742F414-9507-AC41-E453-21CBCAADCCF9}"/>
              </a:ext>
            </a:extLst>
          </p:cNvPr>
          <p:cNvSpPr txBox="1"/>
          <p:nvPr/>
        </p:nvSpPr>
        <p:spPr>
          <a:xfrm>
            <a:off x="4549058" y="2636626"/>
            <a:ext cx="9939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VaryCook</a:t>
            </a:r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tři tepelné zóny pro variabilní vaření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98A5D738-2424-F2F9-8678-3AC963816848}"/>
              </a:ext>
            </a:extLst>
          </p:cNvPr>
          <p:cNvSpPr txBox="1"/>
          <p:nvPr/>
        </p:nvSpPr>
        <p:spPr>
          <a:xfrm>
            <a:off x="4604466" y="4387587"/>
            <a:ext cx="9939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Funkce Booster pro všechny čtyři zóny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160AA8E2-010E-65AF-B08C-12BCC979370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65567" y="2517296"/>
            <a:ext cx="643969" cy="656596"/>
          </a:xfrm>
          <a:prstGeom prst="rect">
            <a:avLst/>
          </a:prstGeo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8542CCA7-0E82-0AE7-827D-FEA751919336}"/>
              </a:ext>
            </a:extLst>
          </p:cNvPr>
          <p:cNvSpPr txBox="1"/>
          <p:nvPr/>
        </p:nvSpPr>
        <p:spPr>
          <a:xfrm>
            <a:off x="4570931" y="1257855"/>
            <a:ext cx="9939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WiFi+Bluetooth</a:t>
            </a:r>
            <a:endParaRPr lang="cs-CZ" sz="8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Aplikace </a:t>
            </a:r>
            <a:r>
              <a:rPr lang="cs-CZ" sz="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endParaRPr lang="cs-CZ" sz="8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C2AC0F45-557D-7D0F-B526-0C9F935D909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70985" y="3450680"/>
            <a:ext cx="601220" cy="604783"/>
          </a:xfrm>
          <a:prstGeom prst="rect">
            <a:avLst/>
          </a:prstGeom>
        </p:spPr>
      </p:pic>
      <p:sp>
        <p:nvSpPr>
          <p:cNvPr id="15" name="TextovéPole 14">
            <a:extLst>
              <a:ext uri="{FF2B5EF4-FFF2-40B4-BE49-F238E27FC236}">
                <a16:creationId xmlns:a16="http://schemas.microsoft.com/office/drawing/2014/main" id="{CD7B78FC-339D-6B1C-9BBF-A7BFD38CAAD2}"/>
              </a:ext>
            </a:extLst>
          </p:cNvPr>
          <p:cNvSpPr txBox="1"/>
          <p:nvPr/>
        </p:nvSpPr>
        <p:spPr>
          <a:xfrm>
            <a:off x="4549058" y="3481776"/>
            <a:ext cx="10352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Multizone</a:t>
            </a:r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rovnoměrné vaření bez ohledu na tvar hrnce</a:t>
            </a:r>
          </a:p>
        </p:txBody>
      </p:sp>
      <p:pic>
        <p:nvPicPr>
          <p:cNvPr id="17" name="Obrázek 16">
            <a:extLst>
              <a:ext uri="{FF2B5EF4-FFF2-40B4-BE49-F238E27FC236}">
                <a16:creationId xmlns:a16="http://schemas.microsoft.com/office/drawing/2014/main" id="{B2F2A8B6-3C19-DFBE-E85E-E0FFAAD7F71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005880" y="1182135"/>
            <a:ext cx="489178" cy="519436"/>
          </a:xfrm>
          <a:prstGeom prst="rect">
            <a:avLst/>
          </a:prstGeom>
        </p:spPr>
      </p:pic>
      <p:pic>
        <p:nvPicPr>
          <p:cNvPr id="19" name="Obrázek 18">
            <a:extLst>
              <a:ext uri="{FF2B5EF4-FFF2-40B4-BE49-F238E27FC236}">
                <a16:creationId xmlns:a16="http://schemas.microsoft.com/office/drawing/2014/main" id="{922F323D-DC4D-C04D-3D05-7DE2445FA91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1986" y="5215150"/>
            <a:ext cx="656597" cy="656597"/>
          </a:xfrm>
          <a:prstGeom prst="rect">
            <a:avLst/>
          </a:prstGeom>
        </p:spPr>
      </p:pic>
      <p:sp>
        <p:nvSpPr>
          <p:cNvPr id="21" name="TextovéPole 20">
            <a:extLst>
              <a:ext uri="{FF2B5EF4-FFF2-40B4-BE49-F238E27FC236}">
                <a16:creationId xmlns:a16="http://schemas.microsoft.com/office/drawing/2014/main" id="{ACFC8851-B7CB-5D35-A903-061111B4BA41}"/>
              </a:ext>
            </a:extLst>
          </p:cNvPr>
          <p:cNvSpPr txBox="1"/>
          <p:nvPr/>
        </p:nvSpPr>
        <p:spPr>
          <a:xfrm>
            <a:off x="4614732" y="5335753"/>
            <a:ext cx="9939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Teplotní sonda </a:t>
            </a:r>
          </a:p>
          <a:p>
            <a:pPr algn="ctr"/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lopatkou</a:t>
            </a:r>
          </a:p>
        </p:txBody>
      </p:sp>
      <p:pic>
        <p:nvPicPr>
          <p:cNvPr id="23" name="Picture 2" descr="Résultat de recherche d'images pour &quot;logo wifi png&quot;">
            <a:extLst>
              <a:ext uri="{FF2B5EF4-FFF2-40B4-BE49-F238E27FC236}">
                <a16:creationId xmlns:a16="http://schemas.microsoft.com/office/drawing/2014/main" id="{2569D8F1-3207-776F-137E-73C442332F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88076" y="819422"/>
            <a:ext cx="220217" cy="197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29146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71747CF-528E-4FB1-8821-D297DBD7BA7C}">
  <ds:schemaRefs>
    <ds:schemaRef ds:uri="http://www.w3.org/XML/1998/namespace"/>
    <ds:schemaRef ds:uri="http://schemas.openxmlformats.org/package/2006/metadata/core-properties"/>
    <ds:schemaRef ds:uri="a09af93a-bc92-4cce-8ba3-c8fdbed82e22"/>
    <ds:schemaRef ds:uri="b4af0723-3826-4aee-ba08-906e8dce3040"/>
    <ds:schemaRef ds:uri="http://purl.org/dc/terms/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2351</TotalTime>
  <Words>544</Words>
  <Application>Microsoft Office PowerPoint</Application>
  <PresentationFormat>Předvádění na obrazovce (4:3)</PresentationFormat>
  <Paragraphs>61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Šperl</cp:lastModifiedBy>
  <cp:revision>280</cp:revision>
  <cp:lastPrinted>2025-07-01T09:17:14Z</cp:lastPrinted>
  <dcterms:created xsi:type="dcterms:W3CDTF">2015-07-16T11:02:07Z</dcterms:created>
  <dcterms:modified xsi:type="dcterms:W3CDTF">2025-07-21T12:51:57Z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