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emf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9361040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HWS209FDH1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vinotéka </a:t>
            </a:r>
            <a:r>
              <a:rPr lang="de-DE" altLang="cs-CZ" sz="1400" dirty="0">
                <a:solidFill>
                  <a:srgbClr val="0070C0"/>
                </a:solidFill>
                <a:latin typeface="Arial" charset="0"/>
              </a:rPr>
              <a:t>Wine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Cave</a:t>
            </a:r>
            <a:r>
              <a:rPr lang="de-DE" altLang="cs-CZ" sz="1400" dirty="0" smtClean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de-DE" altLang="cs-CZ" sz="1400" dirty="0">
                <a:solidFill>
                  <a:srgbClr val="0070C0"/>
                </a:solidFill>
                <a:latin typeface="Arial" charset="0"/>
              </a:rPr>
              <a:t>60 Series 7</a:t>
            </a:r>
            <a:endParaRPr lang="cs-CZ" altLang="cs-CZ" sz="1400" dirty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Jednozónová,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neprůhledná dvířka pro archivaci vín, elektronické ovládání,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polic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uhlíkový filtr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18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32203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2019/2016)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Celkový čistý objem (l)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376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lahví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209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za den (kWh/24 hod)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0,221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(kWh/rok)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Úroveň emisí hluku šířeného vzduchem (dB(A) re 1 pW)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Emisní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hluku šířeného vzduchem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Klimatická třída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ST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10°-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38°C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světla		G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Vlastnosti</a:t>
            </a:r>
          </a:p>
          <a:p>
            <a:pPr marL="0" indent="0">
              <a:buNone/>
            </a:pPr>
            <a:r>
              <a:rPr lang="cs-CZ" altLang="cs-CZ" sz="800" b="1" dirty="0">
                <a:latin typeface="Arial" charset="0"/>
              </a:rPr>
              <a:t>Wifi – připojení k aplikaci hOn s možností ovládání na dálku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Spolupráce s informační on-line platformou Vivino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Jedna teplotní zóna 5°C -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20°C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Vlhkost 50- 70 %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digitální dotykový displej na horní hraně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dvířek s indikací % vzdušné vlhkosti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Natural Air Flow – automaticky optimalizovaná vzdušná vlhkost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Aktivní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cirkulace vzduchu pomocí vnitřního ventilátoru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Antivibrační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systém - tichý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provoz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Vizuální i zvuková signalizace otevřených dveří a jiných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hlášení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Automatické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odmrazování 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kompenzace při nízké teplotě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zabezpečuje stabilitu teplotu: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Jestliže je teplota okolí nižší než nastavená teplota,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vinotéka automaticky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spustí funkci kompenzace při nízké teplotě, která spotřebič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ohřeje. Když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teplota ve spotřebiči dosáhne nastavené teploty, funkce kompenzace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nízké teplotě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se automaticky vypne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Neprůhledná dvířka umožňující archivaci vín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dřevěných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bukových polic 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 výparník instalovaný za estetickým dekoračním krytem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3D LED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Uhlíkový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pachový filtr součástí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Polohovatelné nožičky (2 vpředu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); 2 kolečka (vzadu); Zámek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dveří (2 klíčky); Otevírání dveří pravé (možná záměna)</a:t>
            </a:r>
          </a:p>
          <a:p>
            <a:pPr marL="0" indent="0">
              <a:buNone/>
            </a:pP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invertorový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kompresor 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Chladivo R600a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18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34005854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6930265301403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 kartáčovaná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2015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770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12" y="1844904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570" y="4653216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335699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5453343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312" y="4005144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54" y="2636992"/>
            <a:ext cx="720000" cy="720000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4927787" y="1859760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96469" y="2650911"/>
            <a:ext cx="706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Tichý chod - antivibrační kompresor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26185" y="3445492"/>
            <a:ext cx="884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Neprůhledná kovová dvířka pro archivaci vína a ochranu před světlem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983720" y="4180332"/>
            <a:ext cx="696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Úsporné prostorové  3D LED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4952505" y="4839543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Pachový uhlíkový filtr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953089" y="5631631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         s 2 klíčky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15">
            <a:extLst>
              <a:ext uri="{FF2B5EF4-FFF2-40B4-BE49-F238E27FC236}">
                <a16:creationId xmlns="" xmlns:a16="http://schemas.microsoft.com/office/drawing/2014/main" id="{4151635A-0DDC-E245-978D-69E116FCC97E}"/>
              </a:ext>
            </a:extLst>
          </p:cNvPr>
          <p:cNvGrpSpPr>
            <a:grpSpLocks noChangeAspect="1"/>
          </p:cNvGrpSpPr>
          <p:nvPr/>
        </p:nvGrpSpPr>
        <p:grpSpPr>
          <a:xfrm>
            <a:off x="6974500" y="4224322"/>
            <a:ext cx="2027122" cy="330582"/>
            <a:chOff x="1343932" y="3677959"/>
            <a:chExt cx="2020169" cy="344833"/>
          </a:xfrm>
        </p:grpSpPr>
        <p:pic>
          <p:nvPicPr>
            <p:cNvPr id="36" name="Picture 5" descr="Logo&#10;&#10;Description automatically generated">
              <a:extLst>
                <a:ext uri="{FF2B5EF4-FFF2-40B4-BE49-F238E27FC236}">
                  <a16:creationId xmlns="" xmlns:a16="http://schemas.microsoft.com/office/drawing/2014/main" id="{2A7AC57D-28DD-6C4D-B9FA-63F9D046D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1279" y="3677959"/>
              <a:ext cx="1102822" cy="342478"/>
            </a:xfrm>
            <a:prstGeom prst="rect">
              <a:avLst/>
            </a:prstGeom>
          </p:spPr>
        </p:pic>
        <p:sp>
          <p:nvSpPr>
            <p:cNvPr id="37" name="TextBox 13">
              <a:extLst>
                <a:ext uri="{FF2B5EF4-FFF2-40B4-BE49-F238E27FC236}">
                  <a16:creationId xmlns="" xmlns:a16="http://schemas.microsoft.com/office/drawing/2014/main" id="{C53A2C7D-E1E4-3541-B24B-01AE68126D9F}"/>
                </a:ext>
              </a:extLst>
            </p:cNvPr>
            <p:cNvSpPr txBox="1"/>
            <p:nvPr/>
          </p:nvSpPr>
          <p:spPr>
            <a:xfrm>
              <a:off x="1343932" y="3715015"/>
              <a:ext cx="9500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badi MT Condensed Light" panose="020B0306030101010103" pitchFamily="34" charset="77"/>
                  <a:ea typeface="+mn-ea"/>
                  <a:cs typeface="+mn-cs"/>
                </a:rPr>
                <a:t>Powered by</a:t>
              </a:r>
            </a:p>
          </p:txBody>
        </p:sp>
      </p:grpSp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10"/>
          <a:srcRect l="3022" t="8817" r="4558" b="5317"/>
          <a:stretch/>
        </p:blipFill>
        <p:spPr>
          <a:xfrm>
            <a:off x="4067944" y="984892"/>
            <a:ext cx="733246" cy="741873"/>
          </a:xfrm>
          <a:prstGeom prst="rect">
            <a:avLst/>
          </a:prstGeom>
        </p:spPr>
      </p:pic>
      <p:sp>
        <p:nvSpPr>
          <p:cNvPr id="39" name="TextovéPole 38"/>
          <p:cNvSpPr txBox="1"/>
          <p:nvPr/>
        </p:nvSpPr>
        <p:spPr>
          <a:xfrm>
            <a:off x="4764675" y="1018879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0" t="650" r="27951" b="1701"/>
          <a:stretch/>
        </p:blipFill>
        <p:spPr>
          <a:xfrm>
            <a:off x="6756330" y="1539631"/>
            <a:ext cx="1235714" cy="273622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750" r="34250" b="1701"/>
          <a:stretch/>
        </p:blipFill>
        <p:spPr>
          <a:xfrm>
            <a:off x="5672471" y="1591834"/>
            <a:ext cx="1083859" cy="328770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9865" y="878001"/>
            <a:ext cx="706388" cy="69269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597419"/>
            <a:ext cx="1039573" cy="20791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a09af93a-bc92-4cce-8ba3-c8fdbed82e22"/>
    <ds:schemaRef ds:uri="http://schemas.microsoft.com/office/infopath/2007/PartnerControls"/>
    <ds:schemaRef ds:uri="b4af0723-3826-4aee-ba08-906e8dce304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2018</TotalTime>
  <Words>84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Abadi MT Condensed Light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273</cp:revision>
  <cp:lastPrinted>2016-05-31T13:00:02Z</cp:lastPrinted>
  <dcterms:created xsi:type="dcterms:W3CDTF">2015-07-16T11:02:07Z</dcterms:created>
  <dcterms:modified xsi:type="dcterms:W3CDTF">2025-06-11T15:46:27Z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