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2" r:id="rId2"/>
    <p:sldMasterId id="2147483725" r:id="rId3"/>
    <p:sldMasterId id="2147483739" r:id="rId4"/>
  </p:sldMasterIdLst>
  <p:notesMasterIdLst>
    <p:notesMasterId r:id="rId9"/>
  </p:notesMasterIdLst>
  <p:sldIdLst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6" autoAdjust="0"/>
    <p:restoredTop sz="94660"/>
  </p:normalViewPr>
  <p:slideViewPr>
    <p:cSldViewPr>
      <p:cViewPr>
        <p:scale>
          <a:sx n="119" d="100"/>
          <a:sy n="119" d="100"/>
        </p:scale>
        <p:origin x="-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B7208-1F80-4E17-B111-EA9B02DFA7CD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6CF98-EB42-4412-8A19-2FAC2669409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0852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4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 userDrawn="1"/>
        </p:nvSpPr>
        <p:spPr bwMode="auto">
          <a:xfrm>
            <a:off x="8686800" y="6396038"/>
            <a:ext cx="139700" cy="150812"/>
          </a:xfrm>
          <a:prstGeom prst="rect">
            <a:avLst/>
          </a:prstGeom>
          <a:solidFill>
            <a:srgbClr val="83062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2400" baseline="30000" dirty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1" y="3124200"/>
            <a:ext cx="1701800" cy="685800"/>
          </a:xfrm>
          <a:prstGeom prst="rect">
            <a:avLst/>
          </a:prstGeom>
          <a:solidFill>
            <a:srgbClr val="BCB1AB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2400" baseline="30000" dirty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auto">
          <a:xfrm>
            <a:off x="1" y="4505325"/>
            <a:ext cx="1701800" cy="152400"/>
          </a:xfrm>
          <a:prstGeom prst="rect">
            <a:avLst/>
          </a:prstGeom>
          <a:solidFill>
            <a:srgbClr val="8D7D7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2400" baseline="30000" dirty="0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9" name="Picture 1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7676" y="863600"/>
            <a:ext cx="69754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6"/>
          <p:cNvSpPr txBox="1">
            <a:spLocks noChangeArrowheads="1"/>
          </p:cNvSpPr>
          <p:nvPr userDrawn="1"/>
        </p:nvSpPr>
        <p:spPr bwMode="auto">
          <a:xfrm>
            <a:off x="1717676" y="2538414"/>
            <a:ext cx="696912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0" rIns="0" bIns="0">
            <a:spAutoFit/>
          </a:bodyPr>
          <a:lstStyle/>
          <a:p>
            <a:pPr algn="just" eaLnBrk="0" fontAlgn="base" hangingPunct="0">
              <a:spcAft>
                <a:spcPct val="0"/>
              </a:spcAft>
              <a:defRPr/>
            </a:pPr>
            <a:r>
              <a:rPr lang="fr-FR" altLang="ja-JP" sz="1100" dirty="0">
                <a:solidFill>
                  <a:srgbClr val="8D7D74"/>
                </a:solidFill>
                <a:latin typeface="Verdana" pitchFamily="34" charset="0"/>
                <a:ea typeface="MS PGothic" pitchFamily="34" charset="-128"/>
              </a:rPr>
              <a:t>AIRBAKE ALL-CLAD ARNO ASIAVINA CALOR CLOCK IMUSA KRUPS LAGOSTINA MIRRO MOULINEX</a:t>
            </a:r>
            <a:br>
              <a:rPr lang="fr-FR" altLang="ja-JP" sz="1100" dirty="0">
                <a:solidFill>
                  <a:srgbClr val="8D7D74"/>
                </a:solidFill>
                <a:latin typeface="Verdana" pitchFamily="34" charset="0"/>
                <a:ea typeface="MS PGothic" pitchFamily="34" charset="-128"/>
              </a:rPr>
            </a:br>
            <a:r>
              <a:rPr lang="fr-FR" altLang="ja-JP" sz="1100" dirty="0">
                <a:solidFill>
                  <a:srgbClr val="8D7D74"/>
                </a:solidFill>
                <a:latin typeface="Verdana" pitchFamily="34" charset="0"/>
                <a:ea typeface="MS PGothic" pitchFamily="34" charset="-128"/>
              </a:rPr>
              <a:t>PANEX PENEDO REGAL ROCHEDO ROWENTA SAMURAI SEB SUPOR TEFAL T-FAL UMCO WEAREVER</a:t>
            </a:r>
            <a:br>
              <a:rPr lang="fr-FR" altLang="ja-JP" sz="1100" dirty="0">
                <a:solidFill>
                  <a:srgbClr val="8D7D74"/>
                </a:solidFill>
                <a:latin typeface="Verdana" pitchFamily="34" charset="0"/>
                <a:ea typeface="MS PGothic" pitchFamily="34" charset="-128"/>
              </a:rPr>
            </a:br>
            <a:endParaRPr lang="fr-FR" altLang="ja-JP" sz="1100" dirty="0">
              <a:solidFill>
                <a:srgbClr val="8D7D74"/>
              </a:solidFill>
              <a:latin typeface="Verdana" pitchFamily="34" charset="0"/>
              <a:ea typeface="MS PGothic" pitchFamily="34" charset="-128"/>
            </a:endParaRPr>
          </a:p>
        </p:txBody>
      </p:sp>
      <p:pic>
        <p:nvPicPr>
          <p:cNvPr id="11" name="Picture 8" descr="Frise_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679575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re 1"/>
          <p:cNvSpPr>
            <a:spLocks noGrp="1"/>
          </p:cNvSpPr>
          <p:nvPr>
            <p:ph type="title"/>
          </p:nvPr>
        </p:nvSpPr>
        <p:spPr>
          <a:xfrm>
            <a:off x="1718302" y="3124200"/>
            <a:ext cx="6968499" cy="685800"/>
          </a:xfrm>
          <a:prstGeom prst="rect">
            <a:avLst/>
          </a:prstGeom>
        </p:spPr>
        <p:txBody>
          <a:bodyPr/>
          <a:lstStyle>
            <a:lvl1pPr algn="l">
              <a:defRPr sz="2400" b="1" cap="all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22" name="Espace réservé du texte 2"/>
          <p:cNvSpPr>
            <a:spLocks noGrp="1"/>
          </p:cNvSpPr>
          <p:nvPr>
            <p:ph type="body" idx="1"/>
          </p:nvPr>
        </p:nvSpPr>
        <p:spPr>
          <a:xfrm>
            <a:off x="1727690" y="4293100"/>
            <a:ext cx="6959294" cy="576065"/>
          </a:xfr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Espace réservé du texte 2"/>
          <p:cNvSpPr>
            <a:spLocks noGrp="1"/>
          </p:cNvSpPr>
          <p:nvPr>
            <p:ph type="body" idx="10"/>
          </p:nvPr>
        </p:nvSpPr>
        <p:spPr>
          <a:xfrm>
            <a:off x="5853622" y="6322706"/>
            <a:ext cx="2285081" cy="298688"/>
          </a:xfrm>
        </p:spPr>
        <p:txBody>
          <a:bodyPr anchor="ctr"/>
          <a:lstStyle>
            <a:lvl1pPr marL="0" indent="0" algn="r">
              <a:buNone/>
              <a:defRPr sz="1600" b="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5" name="Espace réservé du texte 2"/>
          <p:cNvSpPr>
            <a:spLocks noGrp="1"/>
          </p:cNvSpPr>
          <p:nvPr>
            <p:ph type="body" idx="11"/>
          </p:nvPr>
        </p:nvSpPr>
        <p:spPr>
          <a:xfrm>
            <a:off x="8138701" y="6322706"/>
            <a:ext cx="548098" cy="298688"/>
          </a:xfrm>
        </p:spPr>
        <p:txBody>
          <a:bodyPr lIns="0" rIns="0" anchor="ctr"/>
          <a:lstStyle>
            <a:lvl1pPr marL="0" indent="0" algn="ctr">
              <a:buNone/>
              <a:defRPr sz="1600" b="1" baseline="0">
                <a:solidFill>
                  <a:srgbClr val="C0000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Espace réservé du numéro de diapositive 4"/>
          <p:cNvSpPr txBox="1">
            <a:spLocks/>
          </p:cNvSpPr>
          <p:nvPr userDrawn="1">
            <p:custDataLst>
              <p:tags r:id="rId3"/>
            </p:custDataLst>
          </p:nvPr>
        </p:nvSpPr>
        <p:spPr bwMode="auto">
          <a:xfrm>
            <a:off x="7186613" y="6524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06C61-7BE1-47EE-9C1B-9962182FC399}" type="slidenum">
              <a:rPr lang="en-US" sz="1200">
                <a:solidFill>
                  <a:srgbClr val="000000"/>
                </a:solidFill>
                <a:ea typeface="MS PGothic" pitchFamily="34" charset="-128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 sz="1200" dirty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83272" y="1876304"/>
            <a:ext cx="7577457" cy="472579"/>
          </a:xfrm>
          <a:solidFill>
            <a:srgbClr val="DDDDDD"/>
          </a:solidFill>
          <a:ln w="12700">
            <a:solidFill>
              <a:schemeClr val="tx1"/>
            </a:solidFill>
          </a:ln>
        </p:spPr>
        <p:txBody>
          <a:bodyPr anchor="ctr"/>
          <a:lstStyle>
            <a:lvl1pPr algn="ctr">
              <a:buNone/>
              <a:defRPr sz="1600" b="1">
                <a:noFill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5867" y="188913"/>
            <a:ext cx="7776796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915866" y="1916835"/>
            <a:ext cx="7311924" cy="1138773"/>
          </a:xfrm>
        </p:spPr>
        <p:txBody>
          <a:bodyPr>
            <a:spAutoFit/>
          </a:bodyPr>
          <a:lstStyle>
            <a:lvl1pPr marL="355600" marR="0" indent="-355600" algn="l" defTabSz="914400" rtl="0" eaLnBrk="0" fontAlgn="base" latinLnBrk="0" hangingPunc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CE1111"/>
              </a:buClr>
              <a:buSzPct val="100000"/>
              <a:buFont typeface="Wingdings 2" pitchFamily="18" charset="2"/>
              <a:buChar char="¢"/>
              <a:tabLst/>
              <a:defRPr sz="2000"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8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/>
          </p:cNvSpPr>
          <p:nvPr userDrawn="1"/>
        </p:nvSpPr>
        <p:spPr bwMode="auto">
          <a:xfrm>
            <a:off x="7186613" y="6524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4E479D-BD7E-4D90-B606-2043189B17C3}" type="slidenum">
              <a:rPr lang="en-US" sz="1200">
                <a:solidFill>
                  <a:srgbClr val="000000"/>
                </a:solidFill>
                <a:ea typeface="MS PGothic" pitchFamily="34" charset="-128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 sz="1200" dirty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5867" y="188913"/>
            <a:ext cx="7776796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15868" y="1556793"/>
            <a:ext cx="7776795" cy="818686"/>
          </a:xfrm>
        </p:spPr>
        <p:txBody>
          <a:bodyPr>
            <a:spAutoFit/>
          </a:bodyPr>
          <a:lstStyle>
            <a:lvl1pPr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idx="12"/>
          </p:nvPr>
        </p:nvSpPr>
        <p:spPr>
          <a:xfrm>
            <a:off x="450927" y="6510536"/>
            <a:ext cx="6447486" cy="230832"/>
          </a:xfrm>
        </p:spPr>
        <p:txBody>
          <a:bodyPr anchor="b">
            <a:spAutoFit/>
          </a:bodyPr>
          <a:lstStyle>
            <a:lvl1pPr marL="0" indent="0">
              <a:buNone/>
              <a:defRPr sz="900" b="0" baseline="0"/>
            </a:lvl1pPr>
            <a:lvl2pPr>
              <a:defRPr sz="1600"/>
            </a:lvl2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A477-DE2A-4FFA-B3CD-9BFC9FD9C577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8A4E-5F30-4D8C-A840-A7788884F49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426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6A28CB1B-CA57-4E9A-AC30-D5D04D5E9BB2}" type="datetimeFigureOut">
              <a:rPr lang="fr-FR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20/04/2015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426"/>
            <a:ext cx="2895600" cy="365125"/>
          </a:xfrm>
          <a:prstGeom prst="rect">
            <a:avLst/>
          </a:prstGeom>
        </p:spPr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7" y="6356426"/>
            <a:ext cx="2133600" cy="365125"/>
          </a:xfrm>
          <a:prstGeom prst="rect">
            <a:avLst/>
          </a:prstGeom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B63CAB17-9A89-4263-9749-85122DD212EC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 bwMode="auto">
          <a:xfrm>
            <a:off x="1" y="0"/>
            <a:ext cx="146050" cy="15875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dirty="0">
              <a:solidFill>
                <a:srgbClr val="000000"/>
              </a:solidFill>
              <a:ea typeface="MS PGothic" pitchFamily="34" charset="-128"/>
              <a:sym typeface="Arial"/>
            </a:endParaRPr>
          </a:p>
        </p:txBody>
      </p:sp>
      <p:sp>
        <p:nvSpPr>
          <p:cNvPr id="12" name="Espace réservé du numéro de diapositive 4"/>
          <p:cNvSpPr txBox="1">
            <a:spLocks/>
          </p:cNvSpPr>
          <p:nvPr userDrawn="1">
            <p:custDataLst>
              <p:tags r:id="rId4"/>
            </p:custDataLst>
          </p:nvPr>
        </p:nvSpPr>
        <p:spPr bwMode="auto">
          <a:xfrm>
            <a:off x="7186613" y="6524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8C16EA3-FA7F-4BEF-897D-2D8B32F586B5}" type="slidenum">
              <a:rPr lang="en-US" sz="1200">
                <a:solidFill>
                  <a:srgbClr val="000000"/>
                </a:solidFill>
                <a:ea typeface="MS PGothic" pitchFamily="34" charset="-128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 sz="1200" dirty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5867" y="188913"/>
            <a:ext cx="7776796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705471" y="2038547"/>
            <a:ext cx="3987311" cy="818686"/>
          </a:xfrm>
        </p:spPr>
        <p:txBody>
          <a:bodyPr>
            <a:spAutoFit/>
          </a:bodyPr>
          <a:lstStyle>
            <a:lvl1pPr>
              <a:defRPr sz="1600" b="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1457" y="2038547"/>
            <a:ext cx="3987312" cy="818686"/>
          </a:xfrm>
        </p:spPr>
        <p:txBody>
          <a:bodyPr>
            <a:spAutoFit/>
          </a:bodyPr>
          <a:lstStyle>
            <a:lvl1pPr>
              <a:defRPr sz="1600" b="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51338" y="1557338"/>
            <a:ext cx="3987312" cy="486000"/>
          </a:xfrm>
          <a:solidFill>
            <a:srgbClr val="DDDDDD"/>
          </a:solidFill>
          <a:ln w="127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705352" y="1557338"/>
            <a:ext cx="3987311" cy="486000"/>
          </a:xfrm>
          <a:solidFill>
            <a:srgbClr val="DDDDDD"/>
          </a:solidFill>
          <a:ln w="127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Espace réservé du contenu 2"/>
          <p:cNvSpPr>
            <a:spLocks noGrp="1"/>
          </p:cNvSpPr>
          <p:nvPr>
            <p:ph idx="16"/>
          </p:nvPr>
        </p:nvSpPr>
        <p:spPr>
          <a:xfrm>
            <a:off x="450927" y="6510536"/>
            <a:ext cx="6447486" cy="230832"/>
          </a:xfrm>
        </p:spPr>
        <p:txBody>
          <a:bodyPr anchor="b">
            <a:spAutoFit/>
          </a:bodyPr>
          <a:lstStyle>
            <a:lvl1pPr marL="0" indent="0">
              <a:buNone/>
              <a:defRPr sz="900" b="0" baseline="0"/>
            </a:lvl1pPr>
            <a:lvl2pPr>
              <a:defRPr sz="1600"/>
            </a:lvl2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 txBox="1">
            <a:spLocks/>
          </p:cNvSpPr>
          <p:nvPr userDrawn="1"/>
        </p:nvSpPr>
        <p:spPr bwMode="auto">
          <a:xfrm>
            <a:off x="7186613" y="6524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1741CC2-2EE9-4CDE-8C82-D4687FEFEA30}" type="slidenum">
              <a:rPr lang="en-US" sz="1200">
                <a:solidFill>
                  <a:srgbClr val="000000"/>
                </a:solidFill>
                <a:ea typeface="MS PGothic" pitchFamily="34" charset="-128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 sz="1200" dirty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5867" y="188913"/>
            <a:ext cx="7776796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5868" y="1557338"/>
            <a:ext cx="7967295" cy="4608512"/>
          </a:xfrm>
        </p:spPr>
        <p:txBody>
          <a:bodyPr/>
          <a:lstStyle>
            <a:lvl1pPr>
              <a:buNone/>
              <a:defRPr b="0"/>
            </a:lvl1pPr>
            <a:lvl2pPr>
              <a:defRPr sz="1600"/>
            </a:lvl2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2"/>
          </p:nvPr>
        </p:nvSpPr>
        <p:spPr>
          <a:xfrm>
            <a:off x="450927" y="6510536"/>
            <a:ext cx="6447486" cy="230832"/>
          </a:xfrm>
        </p:spPr>
        <p:txBody>
          <a:bodyPr anchor="b">
            <a:spAutoFit/>
          </a:bodyPr>
          <a:lstStyle>
            <a:lvl1pPr marL="0" indent="0">
              <a:buNone/>
              <a:defRPr sz="900" b="0" baseline="0"/>
            </a:lvl1pPr>
            <a:lvl2pPr>
              <a:defRPr sz="1600"/>
            </a:lvl2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4"/>
          <p:cNvSpPr txBox="1">
            <a:spLocks/>
          </p:cNvSpPr>
          <p:nvPr userDrawn="1"/>
        </p:nvSpPr>
        <p:spPr bwMode="auto">
          <a:xfrm>
            <a:off x="7186613" y="6524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301032B-E978-4B49-A502-BC3D9B0DE9A1}" type="slidenum">
              <a:rPr lang="en-US" sz="1200">
                <a:solidFill>
                  <a:srgbClr val="000000"/>
                </a:solidFill>
                <a:ea typeface="MS PGothic" pitchFamily="34" charset="-128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 sz="1200" dirty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5867" y="188913"/>
            <a:ext cx="7776796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1339" y="1557338"/>
            <a:ext cx="3987312" cy="460851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fr-FR" sz="1600" b="0" baseline="0" dirty="0" smtClean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defRPr lang="fr-FR" sz="1600" b="0" dirty="0" smtClean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defRPr lang="fr-FR" sz="1400" b="0" dirty="0" smtClean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defRPr lang="fr-FR" sz="1800" b="0" dirty="0" smtClean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defRPr lang="fr-FR" sz="1800" b="0" dirty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sz="half" idx="12"/>
          </p:nvPr>
        </p:nvSpPr>
        <p:spPr>
          <a:xfrm>
            <a:off x="4705350" y="1557338"/>
            <a:ext cx="3987312" cy="460851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fr-FR" sz="1600" b="0" baseline="0" dirty="0" smtClean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defRPr lang="fr-FR" sz="1600" b="0" dirty="0" smtClean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defRPr lang="fr-FR" sz="1400" b="0" dirty="0" smtClean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defRPr lang="fr-FR" sz="1800" b="0" dirty="0" smtClean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defRPr lang="fr-FR" sz="1800" b="0" dirty="0">
                <a:solidFill>
                  <a:srgbClr val="8E858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idx="13"/>
          </p:nvPr>
        </p:nvSpPr>
        <p:spPr>
          <a:xfrm>
            <a:off x="450927" y="6510536"/>
            <a:ext cx="6447486" cy="230832"/>
          </a:xfrm>
        </p:spPr>
        <p:txBody>
          <a:bodyPr anchor="b">
            <a:spAutoFit/>
          </a:bodyPr>
          <a:lstStyle>
            <a:lvl1pPr marL="0" indent="0">
              <a:buNone/>
              <a:defRPr sz="900" b="0" baseline="0"/>
            </a:lvl1pPr>
            <a:lvl2pPr>
              <a:defRPr sz="1600"/>
            </a:lvl2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0"/>
            <a:ext cx="9107488" cy="683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1557338"/>
            <a:ext cx="777716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</p:txBody>
      </p:sp>
      <p:pic>
        <p:nvPicPr>
          <p:cNvPr id="8195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1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5988" y="188913"/>
            <a:ext cx="77771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3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E8581"/>
          </a:solidFill>
          <a:latin typeface="+mj-lt"/>
          <a:ea typeface="ＭＳ Ｐゴシック" pitchFamily="1" charset="-128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E8581"/>
          </a:solidFill>
          <a:latin typeface="Arial" charset="0"/>
          <a:ea typeface="ＭＳ Ｐゴシック" pitchFamily="1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E8581"/>
          </a:solidFill>
          <a:latin typeface="Arial" charset="0"/>
          <a:ea typeface="ＭＳ Ｐゴシック" pitchFamily="1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E8581"/>
          </a:solidFill>
          <a:latin typeface="Arial" charset="0"/>
          <a:ea typeface="ＭＳ Ｐゴシック" pitchFamily="1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E8581"/>
          </a:solidFill>
          <a:latin typeface="Arial" charset="0"/>
          <a:ea typeface="ＭＳ Ｐゴシック" pitchFamily="1" charset="-128"/>
          <a:cs typeface="ＭＳ Ｐゴシック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charset="-128"/>
        </a:defRPr>
      </a:lvl9pPr>
    </p:titleStyle>
    <p:bodyStyle>
      <a:lvl1pPr marL="269875" indent="-269875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SzPct val="70000"/>
        <a:buFont typeface="Wingdings 2" pitchFamily="18" charset="2"/>
        <a:buChar char="¢"/>
        <a:defRPr sz="1600">
          <a:solidFill>
            <a:srgbClr val="8E8581"/>
          </a:solidFill>
          <a:latin typeface="+mn-lt"/>
          <a:ea typeface="+mn-ea"/>
          <a:cs typeface="+mn-cs"/>
        </a:defRPr>
      </a:lvl1pPr>
      <a:lvl2pPr marL="620713" indent="-1635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-"/>
        <a:defRPr sz="1400">
          <a:solidFill>
            <a:srgbClr val="8E8581"/>
          </a:solidFill>
          <a:latin typeface="+mn-lt"/>
        </a:defRPr>
      </a:lvl2pPr>
      <a:lvl3pPr marL="1077913" indent="-1635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200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8E8581"/>
          </a:solidFill>
          <a:latin typeface="+mn-lt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496" y="0"/>
            <a:ext cx="9107488" cy="683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8E76C-6BE3-4C8F-A33A-75590A89D315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354D6-C630-4DBB-8045-8F4DFC5727EE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Rowenta copie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ACC73-09B8-43AD-BC74-8ABDC8D447F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20/04/2015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7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5BA35-686E-4EC5-A616-7C7CF87858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1734740"/>
            <a:ext cx="9144000" cy="5150644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43EC5-92C2-4615-BC98-B056382150C9}" type="datetimeFigureOut">
              <a:rPr lang="fr-FR" smtClean="0"/>
              <a:pPr/>
              <a:t>20/04/2015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ABDD0-5DE9-4CD0-A4BE-F133CF762A58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467544" y="980728"/>
            <a:ext cx="6516215" cy="54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Blip>
                <a:blip r:embed="rId2"/>
              </a:buBlip>
              <a:tabLst/>
              <a:defRPr/>
            </a:pPr>
            <a:r>
              <a:rPr lang="en-US" sz="2400" b="1" dirty="0" smtClean="0"/>
              <a:t>Consumer benefits :</a:t>
            </a:r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r>
              <a:rPr lang="fr-FR" dirty="0" smtClean="0">
                <a:latin typeface="Verdana" pitchFamily="34" charset="0"/>
              </a:rPr>
              <a:t>Minimum volume, maximum </a:t>
            </a:r>
            <a:r>
              <a:rPr lang="fr-FR" dirty="0" err="1" smtClean="0">
                <a:latin typeface="Verdana" pitchFamily="34" charset="0"/>
              </a:rPr>
              <a:t>capacity</a:t>
            </a:r>
            <a:endParaRPr lang="en-US" dirty="0" smtClean="0">
              <a:latin typeface="Verdana" pitchFamily="34" charset="0"/>
            </a:endParaRPr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r>
              <a:rPr lang="en-US" dirty="0" smtClean="0">
                <a:latin typeface="Verdana" pitchFamily="34" charset="0"/>
              </a:rPr>
              <a:t>Stable aspect with new design</a:t>
            </a:r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endParaRPr kumimoji="0" lang="en-US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buSzPct val="120000"/>
              <a:buBlip>
                <a:blip r:embed="rId2"/>
              </a:buBlip>
              <a:defRPr/>
            </a:pPr>
            <a:r>
              <a:rPr lang="en-US" sz="2400" b="1" dirty="0" smtClean="0"/>
              <a:t>Features :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smtClean="0"/>
              <a:t>Food </a:t>
            </a:r>
            <a:r>
              <a:rPr lang="fr-FR" dirty="0" err="1" smtClean="0"/>
              <a:t>capacity</a:t>
            </a:r>
            <a:r>
              <a:rPr lang="fr-FR" dirty="0" smtClean="0"/>
              <a:t>: 1,2kg (</a:t>
            </a:r>
            <a:r>
              <a:rPr lang="fr-FR" dirty="0" err="1" smtClean="0"/>
              <a:t>Family</a:t>
            </a:r>
            <a:r>
              <a:rPr lang="fr-FR" dirty="0" smtClean="0"/>
              <a:t> size)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err="1" smtClean="0"/>
              <a:t>Oil</a:t>
            </a:r>
            <a:r>
              <a:rPr lang="fr-FR" dirty="0" smtClean="0"/>
              <a:t> </a:t>
            </a:r>
            <a:r>
              <a:rPr lang="fr-FR" dirty="0" err="1" smtClean="0"/>
              <a:t>capacity</a:t>
            </a:r>
            <a:r>
              <a:rPr lang="fr-FR" dirty="0" smtClean="0"/>
              <a:t>: 2,1L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err="1" smtClean="0"/>
              <a:t>Timer</a:t>
            </a:r>
            <a:endParaRPr lang="fr-FR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smtClean="0"/>
              <a:t>PTFE </a:t>
            </a:r>
            <a:r>
              <a:rPr lang="fr-FR" dirty="0" err="1" smtClean="0"/>
              <a:t>bowl</a:t>
            </a:r>
            <a:endParaRPr lang="fr-FR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err="1" smtClean="0"/>
              <a:t>Adjustable</a:t>
            </a:r>
            <a:r>
              <a:rPr lang="fr-FR" dirty="0" smtClean="0"/>
              <a:t> thermostat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smtClean="0"/>
              <a:t>Permanent anti-</a:t>
            </a:r>
            <a:r>
              <a:rPr lang="fr-FR" dirty="0" err="1" smtClean="0"/>
              <a:t>odor</a:t>
            </a:r>
            <a:r>
              <a:rPr lang="fr-FR" dirty="0" smtClean="0"/>
              <a:t> </a:t>
            </a:r>
            <a:r>
              <a:rPr lang="fr-FR" dirty="0" err="1" smtClean="0"/>
              <a:t>metal</a:t>
            </a:r>
            <a:r>
              <a:rPr lang="fr-FR" dirty="0" smtClean="0"/>
              <a:t> </a:t>
            </a:r>
            <a:r>
              <a:rPr lang="fr-FR" dirty="0" err="1" smtClean="0"/>
              <a:t>filter</a:t>
            </a:r>
            <a:r>
              <a:rPr lang="fr-FR" dirty="0" smtClean="0"/>
              <a:t> 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err="1" smtClean="0"/>
              <a:t>Automatic</a:t>
            </a:r>
            <a:r>
              <a:rPr lang="fr-FR" dirty="0" smtClean="0"/>
              <a:t> </a:t>
            </a:r>
            <a:r>
              <a:rPr lang="fr-FR" dirty="0" err="1" smtClean="0"/>
              <a:t>lid</a:t>
            </a:r>
            <a:r>
              <a:rPr lang="fr-FR" dirty="0" smtClean="0"/>
              <a:t> </a:t>
            </a:r>
            <a:r>
              <a:rPr lang="fr-FR" dirty="0" err="1" smtClean="0"/>
              <a:t>opening</a:t>
            </a:r>
            <a:endParaRPr lang="fr-FR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err="1" smtClean="0"/>
              <a:t>Viewing</a:t>
            </a:r>
            <a:r>
              <a:rPr lang="fr-FR" dirty="0" smtClean="0"/>
              <a:t> </a:t>
            </a:r>
            <a:r>
              <a:rPr lang="fr-FR" dirty="0" err="1" smtClean="0"/>
              <a:t>window</a:t>
            </a:r>
            <a:endParaRPr lang="fr-FR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smtClean="0"/>
              <a:t>On/off </a:t>
            </a:r>
            <a:r>
              <a:rPr lang="fr-FR" dirty="0" err="1" smtClean="0"/>
              <a:t>switch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power </a:t>
            </a:r>
            <a:r>
              <a:rPr lang="fr-FR" dirty="0" err="1" smtClean="0"/>
              <a:t>indicator</a:t>
            </a:r>
            <a:endParaRPr lang="fr-FR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fr-FR" dirty="0" smtClean="0"/>
              <a:t>1900W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endParaRPr lang="fr-FR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endParaRPr lang="en-US" sz="16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179512" y="6597352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FF175D</a:t>
            </a:r>
            <a:endParaRPr lang="fr-FR" sz="1600" i="1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fr-FR" sz="2400" b="1" dirty="0" smtClean="0">
                <a:solidFill>
                  <a:srgbClr val="000000"/>
                </a:solidFill>
                <a:latin typeface="Verdana" pitchFamily="34" charset="0"/>
              </a:rPr>
              <a:t>Filtra One</a:t>
            </a:r>
            <a:endParaRPr lang="fr-FR" sz="24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124744"/>
            <a:ext cx="224261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3560" y="3501008"/>
            <a:ext cx="3960440" cy="25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2780928"/>
            <a:ext cx="130636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467544" y="980728"/>
            <a:ext cx="6516215" cy="54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Blip>
                <a:blip r:embed="rId2"/>
              </a:buBlip>
              <a:tabLst/>
              <a:defRPr/>
            </a:pPr>
            <a:r>
              <a:rPr lang="cs-CZ" sz="2400" b="1" dirty="0" smtClean="0"/>
              <a:t>Hlavní výhody:</a:t>
            </a:r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r>
              <a:rPr lang="cs-CZ" dirty="0" smtClean="0">
                <a:latin typeface="Verdana" pitchFamily="34" charset="0"/>
              </a:rPr>
              <a:t>Jednoduché ovládání</a:t>
            </a:r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r>
              <a:rPr lang="cs-CZ" dirty="0" smtClean="0">
                <a:latin typeface="Verdana" pitchFamily="34" charset="0"/>
              </a:rPr>
              <a:t>Maximální kapacita při zachování kompaktních rozměrů</a:t>
            </a:r>
          </a:p>
          <a:p>
            <a:pPr marL="342900" indent="-342900">
              <a:spcBef>
                <a:spcPct val="20000"/>
              </a:spcBef>
              <a:buSzPct val="120000"/>
              <a:buBlip>
                <a:blip r:embed="rId2"/>
              </a:buBlip>
              <a:defRPr/>
            </a:pPr>
            <a:r>
              <a:rPr lang="cs-CZ" sz="2400" b="1" dirty="0" smtClean="0"/>
              <a:t>Vlastnosti :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Kapacita jídla: 1,2kg 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Kapacita oleje: 2,1L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Časovač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Nepřilnavý povrch vnitřní nádoby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Nastavitelný termostat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Zabudovaný kovový pachový filtr 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Automatické otevírání víka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Víko s průzorem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On/</a:t>
            </a:r>
            <a:r>
              <a:rPr lang="cs-CZ" dirty="0" err="1" smtClean="0"/>
              <a:t>off</a:t>
            </a:r>
            <a:r>
              <a:rPr lang="cs-CZ" dirty="0" smtClean="0"/>
              <a:t> tlačítko s indikátorem zapnutí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cs-CZ" dirty="0" smtClean="0"/>
              <a:t>1900W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endParaRPr lang="cs-CZ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endParaRPr lang="cs-CZ" sz="16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179512" y="6597352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FF175D</a:t>
            </a:r>
            <a:endParaRPr lang="fr-FR" sz="1600" i="1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fr-FR" sz="2400" b="1" dirty="0" smtClean="0">
                <a:solidFill>
                  <a:srgbClr val="000000"/>
                </a:solidFill>
                <a:latin typeface="Verdana" pitchFamily="34" charset="0"/>
              </a:rPr>
              <a:t>Filtra One</a:t>
            </a:r>
            <a:r>
              <a:rPr lang="cs-CZ" sz="2400" b="1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cs-CZ" sz="2400" b="1" dirty="0" err="1" smtClean="0">
                <a:solidFill>
                  <a:srgbClr val="000000"/>
                </a:solidFill>
                <a:latin typeface="Verdana" pitchFamily="34" charset="0"/>
              </a:rPr>
              <a:t>Ref</a:t>
            </a:r>
            <a:r>
              <a:rPr lang="cs-CZ" sz="2400" b="1" dirty="0" smtClean="0">
                <a:solidFill>
                  <a:srgbClr val="000000"/>
                </a:solidFill>
                <a:latin typeface="Verdana" pitchFamily="34" charset="0"/>
              </a:rPr>
              <a:t>. Č. </a:t>
            </a:r>
            <a:r>
              <a:rPr lang="fr-FR" sz="2400" i="1" dirty="0" smtClean="0"/>
              <a:t>FF175D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124744"/>
            <a:ext cx="224261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7472" y="4077072"/>
            <a:ext cx="3076527" cy="200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2780928"/>
            <a:ext cx="130636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467544" y="980728"/>
            <a:ext cx="6516215" cy="54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Blip>
                <a:blip r:embed="rId2"/>
              </a:buBlip>
              <a:tabLst/>
              <a:defRPr/>
            </a:pPr>
            <a:r>
              <a:rPr lang="sk-SK" sz="2400" b="1" dirty="0" smtClean="0"/>
              <a:t>Hlavní výhody:</a:t>
            </a:r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r>
              <a:rPr lang="sk-SK" dirty="0" smtClean="0">
                <a:latin typeface="Verdana" pitchFamily="34" charset="0"/>
              </a:rPr>
              <a:t>jednoduché ovládanie</a:t>
            </a:r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r>
              <a:rPr lang="sk-SK" dirty="0" smtClean="0">
                <a:latin typeface="Verdana" pitchFamily="34" charset="0"/>
              </a:rPr>
              <a:t>maximálna kapacita pri zachovaní kompaktných rozmerov</a:t>
            </a:r>
          </a:p>
          <a:p>
            <a:pPr marL="342900" indent="-342900">
              <a:spcBef>
                <a:spcPct val="20000"/>
              </a:spcBef>
              <a:buSzPct val="120000"/>
              <a:buBlip>
                <a:blip r:embed="rId2"/>
              </a:buBlip>
              <a:defRPr/>
            </a:pPr>
            <a:r>
              <a:rPr lang="sk-SK" sz="2400" b="1" dirty="0" smtClean="0"/>
              <a:t>Vlastnosti :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Kapacita: 1,2 kg (1000g hranolček)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Objem nádoby (olej): 2,1 l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Kombinácia brúseného </a:t>
            </a:r>
            <a:r>
              <a:rPr lang="sk-SK" dirty="0" err="1" smtClean="0"/>
              <a:t>nerezu</a:t>
            </a:r>
            <a:r>
              <a:rPr lang="sk-SK" dirty="0" smtClean="0"/>
              <a:t> a plastu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Zabudovaný kovový pachový filter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Tepelne izolovaný plášť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Pohodlné otváranie veka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Nastaviteľný termostat s kontrolkou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Veko s priezorom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sk-SK" dirty="0" smtClean="0"/>
              <a:t>Príkon 1900W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79512" y="6597352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FF175D</a:t>
            </a:r>
            <a:endParaRPr lang="fr-FR" sz="1600" i="1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fr-FR" sz="2400" b="1" dirty="0" smtClean="0">
                <a:solidFill>
                  <a:srgbClr val="000000"/>
                </a:solidFill>
                <a:latin typeface="Verdana" pitchFamily="34" charset="0"/>
              </a:rPr>
              <a:t>Filtra One</a:t>
            </a:r>
            <a:r>
              <a:rPr lang="cs-CZ" sz="2400" b="1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cs-CZ" sz="2400" b="1" dirty="0" err="1" smtClean="0">
                <a:solidFill>
                  <a:srgbClr val="000000"/>
                </a:solidFill>
                <a:latin typeface="Verdana" pitchFamily="34" charset="0"/>
              </a:rPr>
              <a:t>Ref</a:t>
            </a:r>
            <a:r>
              <a:rPr lang="cs-CZ" sz="2400" b="1" dirty="0" smtClean="0">
                <a:solidFill>
                  <a:srgbClr val="000000"/>
                </a:solidFill>
                <a:latin typeface="Verdana" pitchFamily="34" charset="0"/>
              </a:rPr>
              <a:t>. Č. </a:t>
            </a:r>
            <a:r>
              <a:rPr lang="fr-FR" sz="2400" i="1" dirty="0" smtClean="0"/>
              <a:t>FF175D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1566" y="1340768"/>
            <a:ext cx="193328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7472" y="4077072"/>
            <a:ext cx="3076527" cy="200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2780928"/>
            <a:ext cx="130636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467544" y="980728"/>
            <a:ext cx="6516215" cy="54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Blip>
                <a:blip r:embed="rId2"/>
              </a:buBlip>
              <a:tabLst/>
              <a:defRPr/>
            </a:pPr>
            <a:r>
              <a:rPr lang="cs-CZ" sz="2400" b="1" dirty="0" err="1" smtClean="0"/>
              <a:t>Termékelőnyök</a:t>
            </a:r>
            <a:endParaRPr lang="cs-CZ" sz="2400" b="1" dirty="0" smtClean="0"/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r>
              <a:rPr lang="hu-HU" dirty="0" smtClean="0">
                <a:latin typeface="Verdana" pitchFamily="34" charset="0"/>
              </a:rPr>
              <a:t>Egyszerű kezelhetőség</a:t>
            </a:r>
          </a:p>
          <a:p>
            <a:pPr marL="742950" lvl="1" indent="-285750">
              <a:spcBef>
                <a:spcPct val="20000"/>
              </a:spcBef>
              <a:buBlip>
                <a:blip r:embed="rId3"/>
              </a:buBlip>
              <a:defRPr/>
            </a:pPr>
            <a:r>
              <a:rPr lang="hu-HU" dirty="0" smtClean="0">
                <a:latin typeface="Verdana" pitchFamily="34" charset="0"/>
              </a:rPr>
              <a:t> maximális kapacitás mégis kompakt méret</a:t>
            </a:r>
          </a:p>
          <a:p>
            <a:pPr marL="342900" indent="-342900">
              <a:spcBef>
                <a:spcPct val="20000"/>
              </a:spcBef>
              <a:buSzPct val="120000"/>
              <a:buBlip>
                <a:blip r:embed="rId2"/>
              </a:buBlip>
              <a:defRPr/>
            </a:pPr>
            <a:r>
              <a:rPr lang="cs-CZ" sz="2400" b="1" dirty="0" err="1" smtClean="0"/>
              <a:t>Jellemzők</a:t>
            </a:r>
            <a:endParaRPr lang="cs-CZ" sz="2400" b="1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1,2 kg kapacitás (1000g hasábburgonya)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edény kapacitása 2,1 l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külső burkolat csiszolt nemesacél és műanyag kombinációja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nem kivehető sütőedény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beépített fém szagszűrő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hidegfalú kivitel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kényelmes fedőnyitás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állítható termosztát kijelzővel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Betekintőablak</a:t>
            </a:r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r>
              <a:rPr lang="hu-HU" dirty="0" smtClean="0"/>
              <a:t>Teljesítmény: 1900 W</a:t>
            </a:r>
            <a:endParaRPr lang="cs-CZ" dirty="0" smtClean="0"/>
          </a:p>
          <a:p>
            <a:pPr marL="800100" lvl="1" indent="-342900">
              <a:spcBef>
                <a:spcPct val="20000"/>
              </a:spcBef>
              <a:buBlip>
                <a:blip r:embed="rId3"/>
              </a:buBlip>
            </a:pPr>
            <a:endParaRPr lang="cs-CZ" sz="16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179512" y="6597352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FF175D</a:t>
            </a:r>
            <a:endParaRPr lang="fr-FR" sz="1600" i="1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fr-FR" sz="2400" b="1" dirty="0" smtClean="0">
                <a:solidFill>
                  <a:srgbClr val="000000"/>
                </a:solidFill>
                <a:latin typeface="Verdana" pitchFamily="34" charset="0"/>
              </a:rPr>
              <a:t>Filtra One</a:t>
            </a:r>
            <a:r>
              <a:rPr lang="cs-CZ" sz="2400" b="1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cs-CZ" sz="2400" b="1" dirty="0" err="1" smtClean="0">
                <a:solidFill>
                  <a:srgbClr val="000000"/>
                </a:solidFill>
                <a:latin typeface="Verdana" pitchFamily="34" charset="0"/>
              </a:rPr>
              <a:t>Ref</a:t>
            </a:r>
            <a:r>
              <a:rPr lang="cs-CZ" sz="2400" b="1" dirty="0" smtClean="0">
                <a:solidFill>
                  <a:srgbClr val="000000"/>
                </a:solidFill>
                <a:latin typeface="Verdana" pitchFamily="34" charset="0"/>
              </a:rPr>
              <a:t>. Č. </a:t>
            </a:r>
            <a:r>
              <a:rPr lang="fr-FR" sz="2400" i="1" dirty="0" smtClean="0"/>
              <a:t>FF175D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124744"/>
            <a:ext cx="224261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7472" y="4077072"/>
            <a:ext cx="3076527" cy="200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4149080"/>
            <a:ext cx="130636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_qy_wlskW12jt0Wv7YQ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WsDcVmXr0WMMhNt2A7yd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QO4YOTMkqXEtxg9wMBUA"/>
</p:tagLst>
</file>

<file path=ppt/theme/theme1.xml><?xml version="1.0" encoding="utf-8"?>
<a:theme xmlns:a="http://schemas.openxmlformats.org/drawingml/2006/main" name="1_120118-Template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85000"/>
          </a:scheme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90000" rIns="91440" bIns="900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 smtClean="0">
            <a:ln>
              <a:noFill/>
            </a:ln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  <a:txDef>
      <a:spPr>
        <a:noFill/>
      </a:spPr>
      <a:bodyPr wrap="square" rtlCol="0" anchor="ctr">
        <a:spAutoFit/>
      </a:bodyPr>
      <a:lstStyle>
        <a:defPPr algn="ctr">
          <a:defRPr sz="1400" baseline="0" dirty="0" smtClean="0"/>
        </a:defPPr>
      </a:lstStyle>
    </a:tx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216</Words>
  <Application>Microsoft Office PowerPoint</Application>
  <PresentationFormat>Předvádění na obrazovce (4:3)</PresentationFormat>
  <Paragraphs>64</Paragraphs>
  <Slides>4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4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1_120118-Template</vt:lpstr>
      <vt:lpstr>Conception personnalisée</vt:lpstr>
      <vt:lpstr>4_Thème Office</vt:lpstr>
      <vt:lpstr>1_Conception personnalisée</vt:lpstr>
      <vt:lpstr>think-cell Slide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Groupe SEB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colry</dc:creator>
  <cp:lastModifiedBy>Matějčková Ivana</cp:lastModifiedBy>
  <cp:revision>108</cp:revision>
  <dcterms:created xsi:type="dcterms:W3CDTF">2012-05-22T06:50:15Z</dcterms:created>
  <dcterms:modified xsi:type="dcterms:W3CDTF">2015-04-20T11:53:18Z</dcterms:modified>
</cp:coreProperties>
</file>